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78" r:id="rId2"/>
    <p:sldMasterId id="2147483680" r:id="rId3"/>
    <p:sldMasterId id="2147483682" r:id="rId4"/>
    <p:sldMasterId id="2147483701" r:id="rId5"/>
    <p:sldMasterId id="2147483660" r:id="rId6"/>
    <p:sldMasterId id="2147483672" r:id="rId7"/>
    <p:sldMasterId id="2147483706" r:id="rId8"/>
    <p:sldMasterId id="2147483712" r:id="rId9"/>
  </p:sldMasterIdLst>
  <p:notesMasterIdLst>
    <p:notesMasterId r:id="rId19"/>
  </p:notesMasterIdLst>
  <p:sldIdLst>
    <p:sldId id="651" r:id="rId10"/>
    <p:sldId id="622" r:id="rId11"/>
    <p:sldId id="660" r:id="rId12"/>
    <p:sldId id="661" r:id="rId13"/>
    <p:sldId id="662" r:id="rId14"/>
    <p:sldId id="645" r:id="rId15"/>
    <p:sldId id="654" r:id="rId16"/>
    <p:sldId id="627" r:id="rId17"/>
    <p:sldId id="646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Dale" initials="AD" lastIdx="7" clrIdx="0">
    <p:extLst>
      <p:ext uri="{19B8F6BF-5375-455C-9EA6-DF929625EA0E}">
        <p15:presenceInfo xmlns:p15="http://schemas.microsoft.com/office/powerpoint/2012/main" userId="S-1-5-21-1708537768-515967899-682003330-5751" providerId="AD"/>
      </p:ext>
    </p:extLst>
  </p:cmAuthor>
  <p:cmAuthor id="2" name="Dale Grenolds" initials="DG" lastIdx="5" clrIdx="1">
    <p:extLst>
      <p:ext uri="{19B8F6BF-5375-455C-9EA6-DF929625EA0E}">
        <p15:presenceInfo xmlns:p15="http://schemas.microsoft.com/office/powerpoint/2012/main" userId="S-1-5-21-1708537768-515967899-682003330-73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4"/>
    <a:srgbClr val="B9B9B9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9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9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5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9A6FA-27CD-4CDF-BD41-E576D08B735F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85385-53AA-4BCD-8C9F-6FE8726FAC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5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31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31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20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99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40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81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91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21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8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65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10972800" cy="483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1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10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8643C7A-9D8D-8B47-87C5-2D2A7CAC8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" r="3232" b="28531"/>
          <a:stretch/>
        </p:blipFill>
        <p:spPr>
          <a:xfrm>
            <a:off x="1" y="1455296"/>
            <a:ext cx="12192000" cy="5402704"/>
          </a:xfrm>
          <a:prstGeom prst="rect">
            <a:avLst/>
          </a:prstGeom>
        </p:spPr>
      </p:pic>
      <p:pic>
        <p:nvPicPr>
          <p:cNvPr id="16" name="Logo" descr="Decorative">
            <a:extLst>
              <a:ext uri="{FF2B5EF4-FFF2-40B4-BE49-F238E27FC236}">
                <a16:creationId xmlns:a16="http://schemas.microsoft.com/office/drawing/2014/main" id="{69669A4E-0F45-1A49-85BA-F6E433319B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439" y="6090790"/>
            <a:ext cx="1917375" cy="4090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Avenir Black" panose="02000503020000020003" pitchFamily="2" charset="0"/>
              </a:rPr>
              <a:t>Your Life. Your Work. Your </a:t>
            </a:r>
            <a:r>
              <a:rPr lang="en-US" sz="2000" b="1" dirty="0" smtClean="0">
                <a:solidFill>
                  <a:srgbClr val="FFFFFF"/>
                </a:solidFill>
                <a:latin typeface="Avenir Black" panose="02000503020000020003" pitchFamily="2" charset="0"/>
              </a:rPr>
              <a:t>Best.</a:t>
            </a:r>
            <a:r>
              <a:rPr lang="en-US" sz="1200" b="1" baseline="60000" dirty="0" smtClean="0">
                <a:solidFill>
                  <a:srgbClr val="FFFFFF"/>
                </a:solidFill>
                <a:latin typeface="Avenir Black" panose="02000503020000020003" pitchFamily="2" charset="0"/>
              </a:rPr>
              <a:t>®</a:t>
            </a:r>
          </a:p>
          <a:p>
            <a:endParaRPr lang="en-US" sz="1200" b="1" baseline="60000" dirty="0">
              <a:solidFill>
                <a:srgbClr val="FFFFFF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7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91F092-1E63-0542-8085-4617C5583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1786" b="4948"/>
          <a:stretch/>
        </p:blipFill>
        <p:spPr>
          <a:xfrm>
            <a:off x="0" y="1709339"/>
            <a:ext cx="12192001" cy="5148661"/>
          </a:xfrm>
          <a:prstGeom prst="rect">
            <a:avLst/>
          </a:prstGeom>
        </p:spPr>
      </p:pic>
      <p:pic>
        <p:nvPicPr>
          <p:cNvPr id="11" name="Logo" descr="Decorative">
            <a:extLst>
              <a:ext uri="{FF2B5EF4-FFF2-40B4-BE49-F238E27FC236}">
                <a16:creationId xmlns:a16="http://schemas.microsoft.com/office/drawing/2014/main" id="{69669A4E-0F45-1A49-85BA-F6E433319B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439" y="6090790"/>
            <a:ext cx="1917375" cy="4090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Your Life. Your Work. Your </a:t>
            </a:r>
            <a:r>
              <a:rPr lang="en-US" sz="2000" b="1" dirty="0" smtClean="0">
                <a:solidFill>
                  <a:schemeClr val="bg1"/>
                </a:solidFill>
                <a:latin typeface="Avenir Black" panose="02000503020000020003" pitchFamily="2" charset="0"/>
              </a:rPr>
              <a:t>Best.</a:t>
            </a:r>
            <a:r>
              <a:rPr lang="en-US" sz="1200" b="1" baseline="60000" dirty="0" smtClean="0">
                <a:solidFill>
                  <a:srgbClr val="FFFFFF"/>
                </a:solidFill>
                <a:latin typeface="Avenir Black" panose="02000503020000020003" pitchFamily="2" charset="0"/>
              </a:rPr>
              <a:t>®</a:t>
            </a:r>
          </a:p>
          <a:p>
            <a:endParaRPr lang="en-US" sz="1200" b="1" baseline="6000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8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3822" cy="4070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16" y="6069495"/>
            <a:ext cx="2239153" cy="4782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0467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 smtClean="0">
                <a:solidFill>
                  <a:srgbClr val="00467F"/>
                </a:solidFill>
                <a:latin typeface="Avenir Black" panose="02000503020000020003" pitchFamily="2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92070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16" y="6069495"/>
            <a:ext cx="2239153" cy="4782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202"/>
            <a:ext cx="12192000" cy="4088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0467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 smtClean="0">
                <a:solidFill>
                  <a:srgbClr val="00467F"/>
                </a:solidFill>
                <a:latin typeface="Avenir Black" panose="02000503020000020003" pitchFamily="2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0771443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16" y="6069495"/>
            <a:ext cx="2239153" cy="478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0467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 smtClean="0">
                <a:solidFill>
                  <a:srgbClr val="00467F"/>
                </a:solidFill>
                <a:latin typeface="Avenir Black" panose="02000503020000020003" pitchFamily="2" charset="0"/>
              </a:rPr>
              <a:t>®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43C7A-9D8D-8B47-87C5-2D2A7CAC8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t="13" r="1" b="55527"/>
          <a:stretch/>
        </p:blipFill>
        <p:spPr>
          <a:xfrm>
            <a:off x="0" y="14353"/>
            <a:ext cx="12192000" cy="39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7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507EB6-FEC4-3646-B6E9-579D09973C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45000"/>
          </a:blip>
          <a:stretch>
            <a:fillRect/>
          </a:stretch>
        </p:blipFill>
        <p:spPr>
          <a:xfrm rot="10800000">
            <a:off x="8058984" y="3776502"/>
            <a:ext cx="4193302" cy="314178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6839" y="6519447"/>
            <a:ext cx="7454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 2023 ComPsych Corporation. All rights reserved. This document is the confidential and proprietary information of ComPsych Corporation.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00063"/>
            <a:ext cx="285399" cy="300038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7F3B7925-A821-2849-AB22-7831CF6749B4}"/>
              </a:ext>
            </a:extLst>
          </p:cNvPr>
          <p:cNvSpPr txBox="1"/>
          <p:nvPr userDrawn="1"/>
        </p:nvSpPr>
        <p:spPr>
          <a:xfrm>
            <a:off x="8547652" y="6439250"/>
            <a:ext cx="3339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3AB9E2-6306-E847-ACA3-2D2435B1C56A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9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pyright">
            <a:extLst>
              <a:ext uri="{FF2B5EF4-FFF2-40B4-BE49-F238E27FC236}">
                <a16:creationId xmlns:a16="http://schemas.microsoft.com/office/drawing/2014/main" id="{BC1329F1-AF11-B547-9A30-FAAB1E256826}"/>
              </a:ext>
            </a:extLst>
          </p:cNvPr>
          <p:cNvSpPr txBox="1"/>
          <p:nvPr userDrawn="1"/>
        </p:nvSpPr>
        <p:spPr>
          <a:xfrm>
            <a:off x="235665" y="6448684"/>
            <a:ext cx="8083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accent6"/>
                </a:solidFill>
              </a:rPr>
              <a:t>Copyright © 2023 ComPsych Corporation. All rights reserved. This document is the confidential and proprietary information of ComPsych Corporation.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7F3B7925-A821-2849-AB22-7831CF6749B4}"/>
              </a:ext>
            </a:extLst>
          </p:cNvPr>
          <p:cNvSpPr txBox="1"/>
          <p:nvPr userDrawn="1"/>
        </p:nvSpPr>
        <p:spPr>
          <a:xfrm>
            <a:off x="8547652" y="6439250"/>
            <a:ext cx="3339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3AB9E2-6306-E847-ACA3-2D2435B1C56A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46E7DE-BDBF-C44C-843B-AE67B2AB3C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0046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00063"/>
            <a:ext cx="285399" cy="300038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55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STIXGeneral-Regular" pitchFamily="2" charset="2"/>
        <a:buChar char="⎯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80000"/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912">
          <p15:clr>
            <a:srgbClr val="F26B43"/>
          </p15:clr>
        </p15:guide>
        <p15:guide id="3" pos="7488">
          <p15:clr>
            <a:srgbClr val="F26B43"/>
          </p15:clr>
        </p15:guide>
        <p15:guide id="4" pos="21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507EB6-FEC4-3646-B6E9-579D09973C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5000"/>
          </a:blip>
          <a:stretch>
            <a:fillRect/>
          </a:stretch>
        </p:blipFill>
        <p:spPr>
          <a:xfrm rot="10800000">
            <a:off x="8058984" y="3776502"/>
            <a:ext cx="4193302" cy="314178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6839" y="6519447"/>
            <a:ext cx="7454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 2023 ComPsych Corporation. All rights reserved. This document is the confidential and proprietary information of ComPsych Corporation.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00063"/>
            <a:ext cx="285399" cy="300038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7F3B7925-A821-2849-AB22-7831CF6749B4}"/>
              </a:ext>
            </a:extLst>
          </p:cNvPr>
          <p:cNvSpPr txBox="1"/>
          <p:nvPr userDrawn="1"/>
        </p:nvSpPr>
        <p:spPr>
          <a:xfrm>
            <a:off x="8547652" y="6439250"/>
            <a:ext cx="3339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3AB9E2-6306-E847-ACA3-2D2435B1C56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5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16" y="6069495"/>
            <a:ext cx="2239153" cy="4782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202"/>
            <a:ext cx="12192000" cy="4088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0467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 smtClean="0">
                <a:solidFill>
                  <a:srgbClr val="00467F"/>
                </a:solidFill>
                <a:latin typeface="Avenir Black" panose="02000503020000020003" pitchFamily="2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92491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6.wdp"/><Relationship Id="rId18" Type="http://schemas.openxmlformats.org/officeDocument/2006/relationships/image" Target="../media/image29.png"/><Relationship Id="rId3" Type="http://schemas.microsoft.com/office/2007/relationships/hdphoto" Target="../media/hdphoto1.wdp"/><Relationship Id="rId21" Type="http://schemas.openxmlformats.org/officeDocument/2006/relationships/image" Target="../media/image14.png"/><Relationship Id="rId7" Type="http://schemas.microsoft.com/office/2007/relationships/hdphoto" Target="../media/hdphoto3.wdp"/><Relationship Id="rId12" Type="http://schemas.openxmlformats.org/officeDocument/2006/relationships/image" Target="../media/image27.png"/><Relationship Id="rId17" Type="http://schemas.openxmlformats.org/officeDocument/2006/relationships/image" Target="../media/image16.png"/><Relationship Id="rId2" Type="http://schemas.openxmlformats.org/officeDocument/2006/relationships/image" Target="../media/image22.png"/><Relationship Id="rId16" Type="http://schemas.openxmlformats.org/officeDocument/2006/relationships/image" Target="../media/image15.emf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26.png"/><Relationship Id="rId19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microsoft.com/office/2007/relationships/hdphoto" Target="../media/hdphoto4.wdp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321553" y="4838330"/>
            <a:ext cx="1367161" cy="113826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3D0115-B54C-2D4D-8446-CD2815F5E2EA}"/>
              </a:ext>
            </a:extLst>
          </p:cNvPr>
          <p:cNvSpPr txBox="1">
            <a:spLocks/>
          </p:cNvSpPr>
          <p:nvPr/>
        </p:nvSpPr>
        <p:spPr>
          <a:xfrm>
            <a:off x="86975" y="4201140"/>
            <a:ext cx="10601739" cy="120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b="1" dirty="0" smtClean="0">
                <a:solidFill>
                  <a:srgbClr val="00467F"/>
                </a:solidFill>
                <a:latin typeface="Arial" panose="020B0604020202020204"/>
              </a:rPr>
              <a:t>An Introduction to Wellbeing-Solutions</a:t>
            </a:r>
            <a:endParaRPr lang="en-US" sz="2100" b="1" dirty="0" smtClean="0">
              <a:solidFill>
                <a:srgbClr val="00467F"/>
              </a:solidFill>
              <a:latin typeface="Arial" panose="020B0604020202020204"/>
            </a:endParaRPr>
          </a:p>
          <a:p>
            <a:pPr lvl="0">
              <a:defRPr/>
            </a:pPr>
            <a:endParaRPr lang="en-US" b="1" dirty="0" smtClean="0">
              <a:solidFill>
                <a:srgbClr val="00467F"/>
              </a:solidFill>
              <a:latin typeface="Arial" panose="020B0604020202020204"/>
            </a:endParaRPr>
          </a:p>
          <a:p>
            <a:pPr lvl="0">
              <a:defRPr/>
            </a:pPr>
            <a:r>
              <a:rPr lang="en-US" sz="2800" b="1" dirty="0" smtClean="0">
                <a:solidFill>
                  <a:srgbClr val="00467F"/>
                </a:solidFill>
                <a:latin typeface="Arial" panose="020B0604020202020204"/>
              </a:rPr>
              <a:t>Employee Assistance Program for the State of New Mexico</a:t>
            </a:r>
            <a:endParaRPr lang="en-US" sz="2800" b="1" dirty="0">
              <a:solidFill>
                <a:srgbClr val="00467F"/>
              </a:solidFill>
              <a:latin typeface="Arial" panose="020B0604020202020204"/>
            </a:endParaRPr>
          </a:p>
        </p:txBody>
      </p:sp>
      <p:pic>
        <p:nvPicPr>
          <p:cNvPr id="7" name="Picture 6" descr="A logo with people around each other&#10;&#10;Description automatically generated">
            <a:extLst>
              <a:ext uri="{FF2B5EF4-FFF2-40B4-BE49-F238E27FC236}">
                <a16:creationId xmlns:a16="http://schemas.microsoft.com/office/drawing/2014/main" id="{8FB88239-B588-88C7-967A-1C68EBB883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850" y="4838330"/>
            <a:ext cx="15811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7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5174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b="1" dirty="0" smtClean="0">
                <a:solidFill>
                  <a:srgbClr val="003E74"/>
                </a:solidFill>
                <a:latin typeface="Arial" charset="0"/>
                <a:ea typeface="Arial" charset="0"/>
                <a:cs typeface="Arial" charset="0"/>
              </a:rPr>
              <a:t>Program </a:t>
            </a:r>
            <a:r>
              <a:rPr lang="en-US" sz="3200" b="1" dirty="0">
                <a:solidFill>
                  <a:srgbClr val="003E74"/>
                </a:solidFill>
                <a:latin typeface="Arial" charset="0"/>
                <a:ea typeface="Arial" charset="0"/>
                <a:cs typeface="Arial" charset="0"/>
              </a:rPr>
              <a:t>Model for </a:t>
            </a:r>
            <a:r>
              <a:rPr lang="en-US" sz="3200" b="1" dirty="0" smtClean="0">
                <a:solidFill>
                  <a:srgbClr val="003E74"/>
                </a:solidFill>
                <a:latin typeface="Arial" charset="0"/>
                <a:ea typeface="Arial" charset="0"/>
                <a:cs typeface="Arial" charset="0"/>
              </a:rPr>
              <a:t>SONM</a:t>
            </a:r>
            <a:endParaRPr lang="en-US" sz="3200" b="1" dirty="0">
              <a:solidFill>
                <a:srgbClr val="003E7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77426" y="1169760"/>
            <a:ext cx="6230764" cy="4625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163" indent="-11271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1906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1363" indent="-11271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3138" indent="-11906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US" sz="1600" b="1" dirty="0" smtClean="0">
                <a:latin typeface="Arial"/>
              </a:rPr>
              <a:t>No eligibility verification, available to all employees and household members. No cost, confidential.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US" sz="1600" b="1" dirty="0" smtClean="0">
                <a:latin typeface="Arial"/>
              </a:rPr>
              <a:t>24/7 </a:t>
            </a:r>
            <a:r>
              <a:rPr lang="en-US" sz="1600" b="1" dirty="0">
                <a:latin typeface="Arial"/>
              </a:rPr>
              <a:t>multilingual access </a:t>
            </a:r>
            <a:r>
              <a:rPr lang="en-US" sz="1600" dirty="0">
                <a:solidFill>
                  <a:srgbClr val="141313"/>
                </a:solidFill>
                <a:latin typeface="Arial"/>
              </a:rPr>
              <a:t>to </a:t>
            </a:r>
            <a:r>
              <a:rPr lang="en-US" sz="1600" dirty="0" smtClean="0">
                <a:solidFill>
                  <a:srgbClr val="141313"/>
                </a:solidFill>
                <a:latin typeface="Arial"/>
              </a:rPr>
              <a:t>master’s level clinicians</a:t>
            </a:r>
            <a:endParaRPr lang="en-US" sz="1600" dirty="0">
              <a:solidFill>
                <a:srgbClr val="141313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US" sz="1600" b="1" dirty="0">
                <a:latin typeface="Arial"/>
              </a:rPr>
              <a:t>5 - Session counseling </a:t>
            </a:r>
            <a:r>
              <a:rPr lang="en-US" sz="1600" b="1" dirty="0" smtClean="0">
                <a:latin typeface="Arial"/>
              </a:rPr>
              <a:t>model </a:t>
            </a:r>
            <a:r>
              <a:rPr lang="en-US" sz="1600" dirty="0">
                <a:solidFill>
                  <a:srgbClr val="141313"/>
                </a:solidFill>
                <a:latin typeface="Arial"/>
              </a:rPr>
              <a:t>per person, per issue, </a:t>
            </a:r>
            <a:r>
              <a:rPr lang="en-US" sz="1600" dirty="0" smtClean="0">
                <a:solidFill>
                  <a:srgbClr val="141313"/>
                </a:solidFill>
                <a:latin typeface="Arial"/>
              </a:rPr>
              <a:t>per </a:t>
            </a:r>
            <a:r>
              <a:rPr lang="en-US" sz="1600" dirty="0">
                <a:solidFill>
                  <a:srgbClr val="141313"/>
                </a:solidFill>
                <a:latin typeface="Arial"/>
              </a:rPr>
              <a:t>year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b="1" dirty="0">
                <a:latin typeface="Arial"/>
              </a:rPr>
              <a:t>Integrated </a:t>
            </a:r>
            <a:r>
              <a:rPr lang="en-US" sz="1600" b="1" dirty="0" smtClean="0">
                <a:latin typeface="Arial"/>
              </a:rPr>
              <a:t>unlimited work-life </a:t>
            </a:r>
            <a:r>
              <a:rPr lang="en-US" sz="1600" b="1" dirty="0">
                <a:latin typeface="Arial"/>
              </a:rPr>
              <a:t>services</a:t>
            </a:r>
            <a:r>
              <a:rPr lang="en-US" sz="1600" dirty="0">
                <a:solidFill>
                  <a:srgbClr val="141313"/>
                </a:solidFill>
                <a:latin typeface="Arial"/>
              </a:rPr>
              <a:t>, including:</a:t>
            </a:r>
          </a:p>
          <a:p>
            <a:pPr marL="282575" indent="-164592">
              <a:lnSpc>
                <a:spcPct val="100000"/>
              </a:lnSpc>
              <a:buFont typeface="Arial"/>
              <a:buChar char="•"/>
            </a:pPr>
            <a:r>
              <a:rPr lang="en-US" sz="1300" dirty="0">
                <a:solidFill>
                  <a:srgbClr val="141313"/>
                </a:solidFill>
                <a:latin typeface="Arial"/>
              </a:rPr>
              <a:t>FamilySource</a:t>
            </a:r>
            <a:r>
              <a:rPr lang="en-US" sz="800" baseline="80000" dirty="0">
                <a:solidFill>
                  <a:srgbClr val="141313"/>
                </a:solidFill>
                <a:latin typeface="Arial"/>
              </a:rPr>
              <a:t>®</a:t>
            </a:r>
          </a:p>
          <a:p>
            <a:pPr marL="282575" indent="-164592">
              <a:lnSpc>
                <a:spcPct val="100000"/>
              </a:lnSpc>
              <a:buFont typeface="Arial"/>
              <a:buChar char="•"/>
            </a:pPr>
            <a:r>
              <a:rPr lang="en-US" sz="1300" dirty="0" smtClean="0">
                <a:solidFill>
                  <a:srgbClr val="141313"/>
                </a:solidFill>
                <a:latin typeface="Arial"/>
              </a:rPr>
              <a:t>LegalConnect</a:t>
            </a:r>
            <a:r>
              <a:rPr lang="en-US" sz="800" baseline="80000" dirty="0">
                <a:solidFill>
                  <a:srgbClr val="141313"/>
                </a:solidFill>
                <a:latin typeface="Arial"/>
              </a:rPr>
              <a:t>®</a:t>
            </a:r>
            <a:endParaRPr lang="en-US" sz="800" dirty="0">
              <a:solidFill>
                <a:srgbClr val="141313"/>
              </a:solidFill>
              <a:latin typeface="Arial"/>
            </a:endParaRPr>
          </a:p>
          <a:p>
            <a:pPr marL="282575" indent="-164592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en-US" sz="1300" dirty="0" err="1" smtClean="0">
                <a:solidFill>
                  <a:srgbClr val="141313"/>
                </a:solidFill>
                <a:latin typeface="Arial"/>
              </a:rPr>
              <a:t>FinancialConnect</a:t>
            </a:r>
            <a:r>
              <a:rPr lang="en-US" sz="800" baseline="80000" dirty="0" smtClean="0">
                <a:solidFill>
                  <a:srgbClr val="141313"/>
                </a:solidFill>
                <a:latin typeface="Arial"/>
              </a:rPr>
              <a:t>®</a:t>
            </a:r>
            <a:endParaRPr lang="en-US" sz="1600" b="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US" sz="1600" b="1" dirty="0" err="1">
                <a:latin typeface="Arial"/>
              </a:rPr>
              <a:t>GuidanceResources</a:t>
            </a:r>
            <a:r>
              <a:rPr lang="en-US" sz="1200" b="1" baseline="80000" dirty="0">
                <a:latin typeface="Arial"/>
              </a:rPr>
              <a:t>®</a:t>
            </a:r>
            <a:r>
              <a:rPr lang="en-US" sz="1600" b="1" dirty="0">
                <a:latin typeface="Arial"/>
              </a:rPr>
              <a:t> Online / </a:t>
            </a:r>
            <a:r>
              <a:rPr lang="en-US" sz="1600" b="1" dirty="0" err="1">
                <a:latin typeface="Arial"/>
              </a:rPr>
              <a:t>GuidanceNow</a:t>
            </a:r>
            <a:r>
              <a:rPr lang="en-US" sz="1600" b="1" baseline="80000" dirty="0">
                <a:latin typeface="Arial"/>
              </a:rPr>
              <a:t> </a:t>
            </a:r>
            <a:r>
              <a:rPr lang="en-US" sz="1200" b="1" baseline="80000" dirty="0">
                <a:latin typeface="Arial"/>
              </a:rPr>
              <a:t>SM</a:t>
            </a:r>
            <a:r>
              <a:rPr lang="en-US" sz="1600" b="1" dirty="0">
                <a:latin typeface="Arial"/>
              </a:rPr>
              <a:t> </a:t>
            </a:r>
            <a:r>
              <a:rPr lang="en-US" sz="1600" b="1" dirty="0" smtClean="0">
                <a:latin typeface="Arial"/>
              </a:rPr>
              <a:t>App</a:t>
            </a:r>
            <a:endParaRPr lang="en-US" sz="1600" b="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US" sz="1600" b="1" dirty="0" smtClean="0">
                <a:latin typeface="Arial"/>
              </a:rPr>
              <a:t>Training &amp; Wellbeing workshops </a:t>
            </a:r>
            <a:r>
              <a:rPr lang="en-US" sz="1600" dirty="0">
                <a:solidFill>
                  <a:srgbClr val="141313"/>
                </a:solidFill>
                <a:latin typeface="Arial"/>
              </a:rPr>
              <a:t>available onsite or via webinar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rgbClr val="141313"/>
                </a:solidFill>
                <a:latin typeface="Arial"/>
              </a:rPr>
              <a:t>Critical Incident Stress Management (CISM) </a:t>
            </a:r>
            <a:r>
              <a:rPr lang="en-US" sz="1600" dirty="0" smtClean="0">
                <a:solidFill>
                  <a:srgbClr val="141313"/>
                </a:solidFill>
                <a:latin typeface="Arial"/>
              </a:rPr>
              <a:t>support available onsite or via webinar</a:t>
            </a:r>
            <a:endParaRPr lang="en-US" sz="1600" dirty="0">
              <a:solidFill>
                <a:srgbClr val="141313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215" y="471363"/>
            <a:ext cx="4572645" cy="6004081"/>
          </a:xfrm>
          <a:prstGeom prst="rect">
            <a:avLst/>
          </a:prstGeom>
          <a:ln>
            <a:solidFill>
              <a:sysClr val="window" lastClr="FFFFFF">
                <a:lumMod val="65000"/>
              </a:sys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9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5"/>
          <p:cNvSpPr>
            <a:spLocks noGrp="1"/>
          </p:cNvSpPr>
          <p:nvPr>
            <p:ph type="title"/>
          </p:nvPr>
        </p:nvSpPr>
        <p:spPr>
          <a:xfrm>
            <a:off x="473165" y="492126"/>
            <a:ext cx="10972800" cy="533400"/>
          </a:xfrm>
        </p:spPr>
        <p:txBody>
          <a:bodyPr/>
          <a:lstStyle/>
          <a:p>
            <a:r>
              <a:rPr lang="en-US" altLang="en-US" sz="3000" b="1" dirty="0" smtClean="0">
                <a:solidFill>
                  <a:srgbClr val="00467F"/>
                </a:solidFill>
                <a:latin typeface="Arial" charset="0"/>
                <a:ea typeface="Arial" charset="0"/>
                <a:cs typeface="Arial" charset="0"/>
              </a:rPr>
              <a:t>Confidentiality </a:t>
            </a:r>
            <a:endParaRPr lang="en-US" altLang="en-US" sz="3000" dirty="0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675" y="1056924"/>
            <a:ext cx="6701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program is strictly confidential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Records are maintained by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ComPsych</a:t>
            </a:r>
            <a:r>
              <a:rPr lang="en-US" sz="1400" baseline="70000" dirty="0" smtClean="0">
                <a:latin typeface="Arial" charset="0"/>
                <a:ea typeface="Arial" charset="0"/>
                <a:cs typeface="Arial" charset="0"/>
              </a:rPr>
              <a:t>®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Summary of number of requests for assistance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1317" y="-16934"/>
            <a:ext cx="4720684" cy="68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5"/>
          <p:cNvSpPr>
            <a:spLocks noGrp="1"/>
          </p:cNvSpPr>
          <p:nvPr>
            <p:ph type="title"/>
          </p:nvPr>
        </p:nvSpPr>
        <p:spPr>
          <a:xfrm>
            <a:off x="473165" y="492126"/>
            <a:ext cx="10972800" cy="533400"/>
          </a:xfrm>
        </p:spPr>
        <p:txBody>
          <a:bodyPr/>
          <a:lstStyle/>
          <a:p>
            <a:pPr lvl="0">
              <a:defRPr/>
            </a:pPr>
            <a:r>
              <a:rPr lang="en-US" sz="2800" b="1" dirty="0">
                <a:solidFill>
                  <a:srgbClr val="00467F"/>
                </a:solidFill>
                <a:latin typeface="Arial" charset="0"/>
                <a:ea typeface="Arial" charset="0"/>
                <a:cs typeface="Arial" charset="0"/>
              </a:rPr>
              <a:t>Available 24 Hours a 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675" y="1056924"/>
            <a:ext cx="67018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Call us anytime for solutions: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833-515-0771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Go Online: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GuidanceResources.com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Company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Web ID: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SONMEAP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Download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 GuidanceNow APP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2" descr="cid:image006.png@01D79A9C.95F117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7"/>
          <a:stretch/>
        </p:blipFill>
        <p:spPr bwMode="auto">
          <a:xfrm>
            <a:off x="1783058" y="3039833"/>
            <a:ext cx="1670356" cy="308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92993" y="5036774"/>
            <a:ext cx="1267700" cy="992688"/>
            <a:chOff x="2106933" y="4904645"/>
            <a:chExt cx="1227138" cy="992688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933" y="5438045"/>
              <a:ext cx="1227138" cy="45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709" y="4904645"/>
              <a:ext cx="1203586" cy="355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1317" y="-16933"/>
            <a:ext cx="4720684" cy="68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5"/>
          <p:cNvSpPr>
            <a:spLocks noGrp="1"/>
          </p:cNvSpPr>
          <p:nvPr>
            <p:ph type="title"/>
          </p:nvPr>
        </p:nvSpPr>
        <p:spPr>
          <a:xfrm>
            <a:off x="473165" y="492126"/>
            <a:ext cx="10972800" cy="533400"/>
          </a:xfrm>
        </p:spPr>
        <p:txBody>
          <a:bodyPr/>
          <a:lstStyle/>
          <a:p>
            <a:pPr lvl="0">
              <a:defRPr/>
            </a:pPr>
            <a:r>
              <a:rPr lang="en-US" sz="2800" b="1" dirty="0">
                <a:solidFill>
                  <a:srgbClr val="00467F"/>
                </a:solidFill>
                <a:latin typeface="Arial" charset="0"/>
                <a:ea typeface="Arial" charset="0"/>
                <a:cs typeface="Arial" charset="0"/>
              </a:rPr>
              <a:t>Confidential Counseling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675" y="1056924"/>
            <a:ext cx="67018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Short-term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Counseling – 5 sessions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282575" indent="-169863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Address issues early</a:t>
            </a:r>
          </a:p>
          <a:p>
            <a:pPr marL="282575" indent="-169863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No cost</a:t>
            </a:r>
          </a:p>
          <a:p>
            <a:pPr marL="282575" indent="-169863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Confidential</a:t>
            </a:r>
          </a:p>
          <a:p>
            <a:pPr marL="282575" indent="-169863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Voluntary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Long-term Counseling</a:t>
            </a:r>
          </a:p>
          <a:p>
            <a:pPr marL="285750" indent="-17303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Continuing treatment for long-standing issues</a:t>
            </a:r>
          </a:p>
          <a:p>
            <a:pPr marL="285750" indent="-17303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Refer to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insurance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1317" y="0"/>
            <a:ext cx="472068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427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3E74"/>
                </a:solidFill>
                <a:latin typeface="Arial" charset="0"/>
                <a:ea typeface="Arial" charset="0"/>
                <a:cs typeface="Arial" charset="0"/>
              </a:rPr>
              <a:t>Integrated Work-Life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840" y="1963230"/>
            <a:ext cx="3342324" cy="43781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2700" algn="ctr">
              <a:spcAft>
                <a:spcPts val="600"/>
              </a:spcAft>
            </a:pPr>
            <a:r>
              <a:rPr lang="en-US" sz="1600" b="1" dirty="0" err="1" smtClean="0">
                <a:latin typeface="Arial" charset="0"/>
                <a:ea typeface="Arial" charset="0"/>
                <a:cs typeface="Arial" charset="0"/>
              </a:rPr>
              <a:t>FamilySource</a:t>
            </a:r>
            <a:r>
              <a:rPr lang="en-US" sz="1100" b="1" baseline="70000" dirty="0" smtClean="0">
                <a:latin typeface="Arial" charset="0"/>
                <a:ea typeface="Arial" charset="0"/>
                <a:cs typeface="Arial" charset="0"/>
              </a:rPr>
              <a:t>®</a:t>
            </a:r>
            <a:endParaRPr lang="en-US" sz="1100" b="1" baseline="70000" dirty="0">
              <a:latin typeface="Arial" charset="0"/>
              <a:ea typeface="Arial" charset="0"/>
              <a:cs typeface="Arial" charset="0"/>
            </a:endParaRPr>
          </a:p>
          <a:p>
            <a:pPr marL="182563" indent="-182563">
              <a:spcAft>
                <a:spcPts val="300"/>
              </a:spcAft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Unlimited Support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Child care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Elder care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Education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Government programs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Health/wellness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Personal convenience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Moving/relocation</a:t>
            </a:r>
          </a:p>
          <a:p>
            <a:pPr marL="182563" indent="-182563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Customized referral packets; full research and availability checks</a:t>
            </a:r>
          </a:p>
          <a:p>
            <a:pPr marL="182563" indent="-182563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Work-life kits available (baby, wellness, retirement, etc.)</a:t>
            </a:r>
          </a:p>
          <a:p>
            <a:pPr marL="182563" indent="-182563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Online content and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training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resources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084255" y="2108587"/>
            <a:ext cx="0" cy="3736401"/>
          </a:xfrm>
          <a:prstGeom prst="line">
            <a:avLst/>
          </a:prstGeom>
          <a:ln w="19050">
            <a:solidFill>
              <a:srgbClr val="003E7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86817" y="1963230"/>
            <a:ext cx="3403792" cy="412420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2700">
              <a:spcAft>
                <a:spcPts val="600"/>
              </a:spcAft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              </a:t>
            </a:r>
            <a:r>
              <a:rPr lang="en-US" sz="1600" b="1" dirty="0" err="1" smtClean="0">
                <a:latin typeface="Arial" charset="0"/>
                <a:ea typeface="Arial" charset="0"/>
                <a:cs typeface="Arial" charset="0"/>
              </a:rPr>
              <a:t>LegalConnect</a:t>
            </a:r>
            <a:r>
              <a:rPr lang="en-US" sz="1100" b="1" baseline="70000" dirty="0" smtClean="0">
                <a:latin typeface="Arial" charset="0"/>
                <a:ea typeface="Arial" charset="0"/>
                <a:cs typeface="Arial" charset="0"/>
              </a:rPr>
              <a:t>®</a:t>
            </a:r>
            <a:endParaRPr lang="en-US" sz="1100" b="1" dirty="0">
              <a:latin typeface="Arial" charset="0"/>
              <a:ea typeface="Arial" charset="0"/>
              <a:cs typeface="Arial" charset="0"/>
            </a:endParaRPr>
          </a:p>
          <a:p>
            <a:pPr marL="182563" indent="-182563">
              <a:spcAft>
                <a:spcPts val="300"/>
              </a:spcAft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Unlimited consultation with </a:t>
            </a:r>
            <a:br>
              <a:rPr lang="en-US" sz="1600" dirty="0"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in-house attorneys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Family law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ID theft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Custody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Real estate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Contracts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Tax questions</a:t>
            </a:r>
          </a:p>
          <a:p>
            <a:pPr marL="182563" indent="-182563">
              <a:spcAft>
                <a:spcPts val="300"/>
              </a:spcAft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Local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referrals</a:t>
            </a:r>
          </a:p>
          <a:p>
            <a:pPr marL="350838" indent="-176213">
              <a:spcAft>
                <a:spcPts val="600"/>
              </a:spcAft>
              <a:buFont typeface=".AppleSystemUIFont" charset="-120"/>
              <a:buChar char="-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In-person consultation</a:t>
            </a:r>
          </a:p>
          <a:p>
            <a:pPr marL="350838" indent="-176213">
              <a:spcAft>
                <a:spcPts val="600"/>
              </a:spcAft>
              <a:buFont typeface=".AppleSystemUIFont" charset="-120"/>
              <a:buChar char="-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Discounted legal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fees</a:t>
            </a:r>
          </a:p>
          <a:p>
            <a:pPr marL="182563" indent="-182563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Online content and training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6688" y="1963230"/>
            <a:ext cx="3328470" cy="37779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2700" algn="ctr">
              <a:spcAft>
                <a:spcPts val="600"/>
              </a:spcAft>
            </a:pPr>
            <a:r>
              <a:rPr lang="en-US" sz="1600" b="1" dirty="0" err="1" smtClean="0">
                <a:latin typeface="Arial" charset="0"/>
                <a:ea typeface="Arial" charset="0"/>
                <a:cs typeface="Arial" charset="0"/>
              </a:rPr>
              <a:t>FinancialConnect</a:t>
            </a:r>
            <a:r>
              <a:rPr lang="en-US" sz="1100" b="1" baseline="70000" dirty="0" smtClean="0">
                <a:latin typeface="Arial" charset="0"/>
                <a:ea typeface="Arial" charset="0"/>
                <a:cs typeface="Arial" charset="0"/>
              </a:rPr>
              <a:t>®</a:t>
            </a:r>
            <a:endParaRPr lang="en-US" sz="1100" b="1" dirty="0">
              <a:latin typeface="Arial" charset="0"/>
              <a:ea typeface="Arial" charset="0"/>
              <a:cs typeface="Arial" charset="0"/>
            </a:endParaRPr>
          </a:p>
          <a:p>
            <a:pPr marL="182563" indent="-182563">
              <a:spcAft>
                <a:spcPts val="300"/>
              </a:spcAft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Unlimited consultation with in-house financial experts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Budgeting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Debt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Credit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Tax issues	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Retirement planning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Real estate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Estate planning</a:t>
            </a:r>
          </a:p>
          <a:p>
            <a:pPr marL="46037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Saving for college</a:t>
            </a:r>
          </a:p>
          <a:p>
            <a:pPr marL="182563" indent="-182563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Online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content and training resources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243204" y="2108587"/>
            <a:ext cx="0" cy="3799154"/>
          </a:xfrm>
          <a:prstGeom prst="line">
            <a:avLst/>
          </a:prstGeom>
          <a:ln w="19050">
            <a:solidFill>
              <a:srgbClr val="003E7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69" y="1256112"/>
            <a:ext cx="713818" cy="628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96" y="1256112"/>
            <a:ext cx="671450" cy="628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049" y="1256112"/>
            <a:ext cx="535630" cy="62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571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3E74"/>
                </a:solidFill>
                <a:latin typeface="Arial" charset="0"/>
                <a:ea typeface="Arial" charset="0"/>
                <a:cs typeface="Arial" charset="0"/>
              </a:rPr>
              <a:t>Work-Life Services in Action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04149" y="990600"/>
            <a:ext cx="7903686" cy="5217989"/>
            <a:chOff x="554514" y="990600"/>
            <a:chExt cx="7903686" cy="5217989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4504862" y="2997981"/>
              <a:ext cx="1667338" cy="1609344"/>
              <a:chOff x="845029" y="1582363"/>
              <a:chExt cx="1752600" cy="169164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866143" y="1668819"/>
                <a:ext cx="1645920" cy="1531581"/>
              </a:xfrm>
              <a:prstGeom prst="rect">
                <a:avLst/>
              </a:prstGeom>
              <a:gradFill rotWithShape="1">
                <a:gsLst>
                  <a:gs pos="58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127000" dist="1016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21242675">
                <a:off x="845029" y="1582363"/>
                <a:ext cx="1752600" cy="1691640"/>
              </a:xfrm>
              <a:prstGeom prst="rect">
                <a:avLst/>
              </a:prstGeom>
              <a:gradFill flip="none" rotWithShape="1">
                <a:gsLst>
                  <a:gs pos="0">
                    <a:srgbClr val="FF8400"/>
                  </a:gs>
                  <a:gs pos="27000">
                    <a:srgbClr val="FFC381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Local dentist who can accommodate adults with special needs</a:t>
                </a:r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3509684" y="4531658"/>
              <a:ext cx="1737360" cy="1676931"/>
              <a:chOff x="5715000" y="1443182"/>
              <a:chExt cx="1752600" cy="1691640"/>
            </a:xfrm>
          </p:grpSpPr>
          <p:sp>
            <p:nvSpPr>
              <p:cNvPr id="38" name="Rectangle 37"/>
              <p:cNvSpPr/>
              <p:nvPr/>
            </p:nvSpPr>
            <p:spPr>
              <a:xfrm flipH="1">
                <a:off x="5768341" y="1590312"/>
                <a:ext cx="1645920" cy="1531581"/>
              </a:xfrm>
              <a:prstGeom prst="rect">
                <a:avLst/>
              </a:prstGeom>
              <a:gradFill rotWithShape="1">
                <a:gsLst>
                  <a:gs pos="58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127000" dist="101600" dir="5400000" sx="102000" sy="102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flipH="1">
                <a:off x="5715000" y="1443182"/>
                <a:ext cx="1752600" cy="1691640"/>
              </a:xfrm>
              <a:prstGeom prst="rect">
                <a:avLst/>
              </a:prstGeom>
              <a:gradFill flip="none" rotWithShape="1">
                <a:gsLst>
                  <a:gs pos="0">
                    <a:srgbClr val="FFFF5B"/>
                  </a:gs>
                  <a:gs pos="27000">
                    <a:srgbClr val="FFFFA7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Beachside home </a:t>
                </a:r>
                <a:b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 the Hamptons </a:t>
                </a:r>
                <a:b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with a pool, access to bike trails and vegetarian-friendly restaurants</a:t>
                </a:r>
              </a:p>
            </p:txBody>
          </p:sp>
        </p:grpSp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2631686" y="2980944"/>
              <a:ext cx="1635514" cy="1609344"/>
              <a:chOff x="5715000" y="1475844"/>
              <a:chExt cx="1752600" cy="1724556"/>
            </a:xfrm>
          </p:grpSpPr>
          <p:sp>
            <p:nvSpPr>
              <p:cNvPr id="36" name="Rectangle 35"/>
              <p:cNvSpPr/>
              <p:nvPr/>
            </p:nvSpPr>
            <p:spPr>
              <a:xfrm flipH="1">
                <a:off x="5768340" y="1668819"/>
                <a:ext cx="1645920" cy="1531581"/>
              </a:xfrm>
              <a:prstGeom prst="rect">
                <a:avLst/>
              </a:prstGeom>
              <a:gradFill rotWithShape="1">
                <a:gsLst>
                  <a:gs pos="58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127000" dist="101600" dir="5400000" sx="102000" sy="102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5715000" y="1475844"/>
                <a:ext cx="1752600" cy="1691640"/>
              </a:xfrm>
              <a:prstGeom prst="rect">
                <a:avLst/>
              </a:prstGeom>
              <a:gradFill flip="none" rotWithShape="1">
                <a:gsLst>
                  <a:gs pos="0">
                    <a:srgbClr val="368EDE"/>
                  </a:gs>
                  <a:gs pos="27000">
                    <a:srgbClr val="96C0E6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Mini-golf vacations that include senior special rates</a:t>
                </a:r>
              </a:p>
            </p:txBody>
          </p:sp>
        </p:grp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554514" y="1167382"/>
              <a:ext cx="1663028" cy="1605184"/>
              <a:chOff x="845029" y="1582363"/>
              <a:chExt cx="1752600" cy="169164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866143" y="1668819"/>
                <a:ext cx="1645920" cy="1531581"/>
              </a:xfrm>
              <a:prstGeom prst="rect">
                <a:avLst/>
              </a:prstGeom>
              <a:gradFill rotWithShape="1">
                <a:gsLst>
                  <a:gs pos="58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127000" dist="1016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21242675">
                <a:off x="845029" y="1582363"/>
                <a:ext cx="1752600" cy="1691640"/>
              </a:xfrm>
              <a:prstGeom prst="rect">
                <a:avLst/>
              </a:prstGeom>
              <a:gradFill flip="none" rotWithShape="1">
                <a:gsLst>
                  <a:gs pos="0">
                    <a:srgbClr val="368EDE"/>
                  </a:gs>
                  <a:gs pos="27000">
                    <a:srgbClr val="96C0E6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Grants or scholarships </a:t>
                </a:r>
                <a:b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prep </a:t>
                </a:r>
                <a:b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school</a:t>
                </a:r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2057400" y="1533144"/>
              <a:ext cx="1667338" cy="1609344"/>
              <a:chOff x="3207798" y="1496007"/>
              <a:chExt cx="1752600" cy="1691640"/>
            </a:xfrm>
          </p:grpSpPr>
          <p:sp>
            <p:nvSpPr>
              <p:cNvPr id="32" name="Rectangle 31"/>
              <p:cNvSpPr/>
              <p:nvPr/>
            </p:nvSpPr>
            <p:spPr>
              <a:xfrm flipH="1">
                <a:off x="3293364" y="1582463"/>
                <a:ext cx="1645920" cy="1531581"/>
              </a:xfrm>
              <a:prstGeom prst="rect">
                <a:avLst/>
              </a:prstGeom>
              <a:gradFill rotWithShape="1">
                <a:gsLst>
                  <a:gs pos="58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127000" dist="1016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357325" flipH="1">
                <a:off x="3207798" y="1496007"/>
                <a:ext cx="1752600" cy="1691640"/>
              </a:xfrm>
              <a:prstGeom prst="rect">
                <a:avLst/>
              </a:prstGeom>
              <a:gradFill flip="none" rotWithShape="1">
                <a:gsLst>
                  <a:gs pos="0">
                    <a:srgbClr val="FF8400"/>
                  </a:gs>
                  <a:gs pos="27000">
                    <a:srgbClr val="FFC381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Social </a:t>
                </a:r>
                <a:b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activities for </a:t>
                </a:r>
                <a:b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55+ Christian </a:t>
                </a:r>
                <a:b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singles</a:t>
                </a:r>
              </a:p>
            </p:txBody>
          </p: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3581400" y="990600"/>
              <a:ext cx="1635514" cy="1609344"/>
              <a:chOff x="5715000" y="1475844"/>
              <a:chExt cx="1752600" cy="1724556"/>
            </a:xfrm>
          </p:grpSpPr>
          <p:sp>
            <p:nvSpPr>
              <p:cNvPr id="30" name="Rectangle 29"/>
              <p:cNvSpPr/>
              <p:nvPr/>
            </p:nvSpPr>
            <p:spPr>
              <a:xfrm flipH="1">
                <a:off x="5768340" y="1668819"/>
                <a:ext cx="1645920" cy="1531581"/>
              </a:xfrm>
              <a:prstGeom prst="rect">
                <a:avLst/>
              </a:prstGeom>
              <a:gradFill rotWithShape="1">
                <a:gsLst>
                  <a:gs pos="58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127000" dist="101600" dir="5400000" sx="102000" sy="102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H="1">
                <a:off x="5715000" y="1475844"/>
                <a:ext cx="1752600" cy="1691640"/>
              </a:xfrm>
              <a:prstGeom prst="rect">
                <a:avLst/>
              </a:prstGeom>
              <a:gradFill flip="none" rotWithShape="1">
                <a:gsLst>
                  <a:gs pos="0">
                    <a:srgbClr val="FFFF5B"/>
                  </a:gs>
                  <a:gs pos="27000">
                    <a:srgbClr val="FFFFA7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Online </a:t>
                </a:r>
                <a:b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SQL coding classes</a:t>
                </a:r>
              </a:p>
            </p:txBody>
          </p:sp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5029200" y="1447800"/>
              <a:ext cx="1667338" cy="1609344"/>
              <a:chOff x="3207798" y="1496007"/>
              <a:chExt cx="1752600" cy="1691640"/>
            </a:xfrm>
          </p:grpSpPr>
          <p:sp>
            <p:nvSpPr>
              <p:cNvPr id="28" name="Rectangle 27"/>
              <p:cNvSpPr/>
              <p:nvPr/>
            </p:nvSpPr>
            <p:spPr>
              <a:xfrm flipH="1">
                <a:off x="3293364" y="1582463"/>
                <a:ext cx="1645920" cy="1531581"/>
              </a:xfrm>
              <a:prstGeom prst="rect">
                <a:avLst/>
              </a:prstGeom>
              <a:gradFill rotWithShape="1">
                <a:gsLst>
                  <a:gs pos="58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127000" dist="1016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357325" flipH="1">
                <a:off x="3207798" y="1496007"/>
                <a:ext cx="1752600" cy="1691640"/>
              </a:xfrm>
              <a:prstGeom prst="rect">
                <a:avLst/>
              </a:prstGeom>
              <a:gradFill flip="none" rotWithShape="1">
                <a:gsLst>
                  <a:gs pos="0">
                    <a:srgbClr val="368EDE"/>
                  </a:gs>
                  <a:gs pos="27000">
                    <a:srgbClr val="96C0E6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Pick-up </a:t>
                </a:r>
                <a:b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service for furniture donation</a:t>
                </a:r>
              </a:p>
            </p:txBody>
          </p: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685800" y="2895600"/>
              <a:ext cx="1667338" cy="1609344"/>
              <a:chOff x="3207798" y="1496007"/>
              <a:chExt cx="1752600" cy="1691640"/>
            </a:xfrm>
          </p:grpSpPr>
          <p:sp>
            <p:nvSpPr>
              <p:cNvPr id="26" name="Rectangle 25"/>
              <p:cNvSpPr/>
              <p:nvPr/>
            </p:nvSpPr>
            <p:spPr>
              <a:xfrm flipH="1">
                <a:off x="3293364" y="1582463"/>
                <a:ext cx="1645920" cy="1531581"/>
              </a:xfrm>
              <a:prstGeom prst="rect">
                <a:avLst/>
              </a:prstGeom>
              <a:gradFill rotWithShape="1">
                <a:gsLst>
                  <a:gs pos="58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127000" dist="1016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357325" flipH="1">
                <a:off x="3207798" y="1496007"/>
                <a:ext cx="1752600" cy="1691640"/>
              </a:xfrm>
              <a:prstGeom prst="rect">
                <a:avLst/>
              </a:prstGeom>
              <a:gradFill flip="none" rotWithShape="1">
                <a:gsLst>
                  <a:gs pos="0">
                    <a:srgbClr val="FFFF5B"/>
                  </a:gs>
                  <a:gs pos="27000">
                    <a:srgbClr val="FFFFA7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Private investigator with IT expertise </a:t>
                </a:r>
                <a:b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who can help with online harassment and fraudulent social media accounts.</a:t>
                </a:r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6596130" y="2903794"/>
              <a:ext cx="1663028" cy="1605184"/>
              <a:chOff x="845029" y="1582363"/>
              <a:chExt cx="1752600" cy="16916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866143" y="1668819"/>
                <a:ext cx="1645920" cy="1531581"/>
              </a:xfrm>
              <a:prstGeom prst="rect">
                <a:avLst/>
              </a:prstGeom>
              <a:gradFill rotWithShape="1">
                <a:gsLst>
                  <a:gs pos="58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127000" dist="1016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21242675">
                <a:off x="845029" y="1582363"/>
                <a:ext cx="1752600" cy="1691640"/>
              </a:xfrm>
              <a:prstGeom prst="rect">
                <a:avLst/>
              </a:prstGeom>
              <a:gradFill flip="none" rotWithShape="1">
                <a:gsLst>
                  <a:gs pos="0">
                    <a:srgbClr val="FFFF5B"/>
                  </a:gs>
                  <a:gs pos="27000">
                    <a:srgbClr val="FFFFA7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Local acupuncturist and Reiki practitioners</a:t>
                </a:r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1269451" y="4439136"/>
              <a:ext cx="1667338" cy="1609344"/>
              <a:chOff x="3207798" y="1496007"/>
              <a:chExt cx="1752600" cy="1691640"/>
            </a:xfrm>
          </p:grpSpPr>
          <p:sp>
            <p:nvSpPr>
              <p:cNvPr id="22" name="Rectangle 21"/>
              <p:cNvSpPr/>
              <p:nvPr/>
            </p:nvSpPr>
            <p:spPr>
              <a:xfrm flipH="1">
                <a:off x="3293364" y="1582463"/>
                <a:ext cx="1645920" cy="1531581"/>
              </a:xfrm>
              <a:prstGeom prst="rect">
                <a:avLst/>
              </a:prstGeom>
              <a:gradFill rotWithShape="1">
                <a:gsLst>
                  <a:gs pos="58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127000" dist="1016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357325" flipH="1">
                <a:off x="3207798" y="1496007"/>
                <a:ext cx="1752600" cy="1691640"/>
              </a:xfrm>
              <a:prstGeom prst="rect">
                <a:avLst/>
              </a:prstGeom>
              <a:gradFill flip="none" rotWithShape="1">
                <a:gsLst>
                  <a:gs pos="0">
                    <a:srgbClr val="FF8400"/>
                  </a:gs>
                  <a:gs pos="27000">
                    <a:srgbClr val="FFC381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Local pet chiropractor </a:t>
                </a:r>
                <a:b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older </a:t>
                </a:r>
                <a:b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rescue dog </a:t>
                </a:r>
                <a:b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with arthritis</a:t>
                </a:r>
              </a:p>
            </p:txBody>
          </p:sp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6090797" y="4429045"/>
              <a:ext cx="1663028" cy="1605184"/>
              <a:chOff x="845029" y="1582363"/>
              <a:chExt cx="1752600" cy="169164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866143" y="1668819"/>
                <a:ext cx="1645920" cy="1531581"/>
              </a:xfrm>
              <a:prstGeom prst="rect">
                <a:avLst/>
              </a:prstGeom>
              <a:gradFill rotWithShape="1">
                <a:gsLst>
                  <a:gs pos="58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127000" dist="1016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21242675">
                <a:off x="845029" y="1582363"/>
                <a:ext cx="1752600" cy="1691640"/>
              </a:xfrm>
              <a:prstGeom prst="rect">
                <a:avLst/>
              </a:prstGeom>
              <a:gradFill flip="none" rotWithShape="1">
                <a:gsLst>
                  <a:gs pos="0">
                    <a:srgbClr val="368EDE"/>
                  </a:gs>
                  <a:gs pos="27000">
                    <a:srgbClr val="96C0E6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Service to </a:t>
                </a:r>
                <a:b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move mobile home in rural Louisiana</a:t>
                </a:r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6790862" y="1075944"/>
              <a:ext cx="1667338" cy="1609344"/>
              <a:chOff x="845029" y="1582363"/>
              <a:chExt cx="1752600" cy="169164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66143" y="1668819"/>
                <a:ext cx="1645920" cy="1531581"/>
              </a:xfrm>
              <a:prstGeom prst="rect">
                <a:avLst/>
              </a:prstGeom>
              <a:gradFill rotWithShape="1">
                <a:gsLst>
                  <a:gs pos="58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127000" dist="1016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21242675">
                <a:off x="845029" y="1582363"/>
                <a:ext cx="1752600" cy="1691640"/>
              </a:xfrm>
              <a:prstGeom prst="rect">
                <a:avLst/>
              </a:prstGeom>
              <a:gradFill flip="none" rotWithShape="1">
                <a:gsLst>
                  <a:gs pos="0">
                    <a:srgbClr val="FF8400"/>
                  </a:gs>
                  <a:gs pos="27000">
                    <a:srgbClr val="FFC381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Research for </a:t>
                </a:r>
                <a:b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difference between symptoms </a:t>
                </a:r>
                <a:b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4131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of Musical Ear Syndrome and Alzheimer’s Disease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7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3441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3E74"/>
                </a:solidFill>
                <a:latin typeface="Arial" charset="0"/>
                <a:ea typeface="Arial" charset="0"/>
                <a:cs typeface="Arial" charset="0"/>
              </a:rPr>
              <a:t>Digital Platforms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15" y="1507730"/>
            <a:ext cx="435095" cy="5989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677717" y="150712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24-hour access to localized resources for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countries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668" y="3331050"/>
            <a:ext cx="648488" cy="4284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688595" y="3263830"/>
            <a:ext cx="173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Click to chat or send message to a master’s-level clinician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936" y="1567824"/>
            <a:ext cx="572346" cy="478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084943" y="1521321"/>
            <a:ext cx="1489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On-demand training modules available anytime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478" y="2400040"/>
            <a:ext cx="507360" cy="509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8075613" y="2364091"/>
            <a:ext cx="158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Special topic centers for individuals facing similar issues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533" y="3345086"/>
            <a:ext cx="444260" cy="4442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8063914" y="3267134"/>
            <a:ext cx="169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Lookup local child/ elder care, attorneys, financial experts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60796" y="4097271"/>
            <a:ext cx="170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Discounts through partners for commonly used services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470" y="4190998"/>
            <a:ext cx="534996" cy="41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15" y="2440303"/>
            <a:ext cx="549741" cy="35762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695405" y="2336964"/>
            <a:ext cx="1606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Digital intake and referral for counseling and work-life needs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1187" y="983158"/>
            <a:ext cx="90675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/>
            <a:r>
              <a:rPr lang="en-US" sz="1900" b="1" dirty="0">
                <a:latin typeface="Arial"/>
              </a:rPr>
              <a:t>GuidanceResources Online &amp; </a:t>
            </a:r>
            <a:r>
              <a:rPr lang="en-US" sz="1900" b="1" dirty="0" err="1" smtClean="0">
                <a:latin typeface="Arial"/>
              </a:rPr>
              <a:t>GuidanceNow</a:t>
            </a:r>
            <a:r>
              <a:rPr lang="en-US" sz="1900" b="1" dirty="0" smtClean="0">
                <a:latin typeface="Arial"/>
              </a:rPr>
              <a:t> </a:t>
            </a:r>
            <a:r>
              <a:rPr lang="en-US" sz="1900" b="1" dirty="0">
                <a:latin typeface="Arial"/>
              </a:rPr>
              <a:t>Mobile App</a:t>
            </a:r>
            <a:endParaRPr lang="en-US" sz="1900" dirty="0">
              <a:latin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09625" y="4800572"/>
            <a:ext cx="1267700" cy="992688"/>
            <a:chOff x="2106933" y="4904645"/>
            <a:chExt cx="1227138" cy="992688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933" y="5438045"/>
              <a:ext cx="1227138" cy="45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" name="Picture 12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709" y="4904645"/>
              <a:ext cx="1203586" cy="355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7614" r="4338" b="1135"/>
          <a:stretch/>
        </p:blipFill>
        <p:spPr bwMode="auto">
          <a:xfrm>
            <a:off x="565786" y="1426764"/>
            <a:ext cx="3908485" cy="29951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2838" y="4199467"/>
            <a:ext cx="592451" cy="43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5694518" y="4115557"/>
            <a:ext cx="16064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US" sz="1100" dirty="0">
                <a:solidFill>
                  <a:srgbClr val="141313"/>
                </a:solidFill>
                <a:latin typeface="Arial"/>
                <a:cs typeface="Arial" panose="020B0604020202020204" pitchFamily="34" charset="0"/>
              </a:rPr>
              <a:t>Content is organized by life event to reflect common searches</a:t>
            </a:r>
            <a:endParaRPr lang="en-US" sz="1100" baseline="30000" dirty="0">
              <a:solidFill>
                <a:srgbClr val="141313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27" name="Picture 2" descr="cid:image006.png@01D79A9C.95F11760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7"/>
          <a:stretch/>
        </p:blipFill>
        <p:spPr bwMode="auto">
          <a:xfrm>
            <a:off x="816934" y="4194688"/>
            <a:ext cx="1162193" cy="21495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8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22" y="326962"/>
            <a:ext cx="5327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3E74"/>
                </a:solidFill>
                <a:latin typeface="Arial" charset="0"/>
                <a:ea typeface="Arial" charset="0"/>
                <a:cs typeface="Arial" charset="0"/>
              </a:rPr>
              <a:t>Questions and Discussion</a:t>
            </a:r>
            <a:endParaRPr lang="en-US" sz="3200" b="1" dirty="0">
              <a:solidFill>
                <a:srgbClr val="003E7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5882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P Training Theme">
  <a:themeElements>
    <a:clrScheme name="CS New Branding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E74"/>
      </a:accent1>
      <a:accent2>
        <a:srgbClr val="00935E"/>
      </a:accent2>
      <a:accent3>
        <a:srgbClr val="00A7E1"/>
      </a:accent3>
      <a:accent4>
        <a:srgbClr val="FC485B"/>
      </a:accent4>
      <a:accent5>
        <a:srgbClr val="FEFFFE"/>
      </a:accent5>
      <a:accent6>
        <a:srgbClr val="7E878C"/>
      </a:accent6>
      <a:hlink>
        <a:srgbClr val="0061A7"/>
      </a:hlink>
      <a:folHlink>
        <a:srgbClr val="00935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34713</TotalTime>
  <Words>470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MS PGothic</vt:lpstr>
      <vt:lpstr>.AppleSystemUIFont</vt:lpstr>
      <vt:lpstr>Arial</vt:lpstr>
      <vt:lpstr>Arial Narrow</vt:lpstr>
      <vt:lpstr>Avenir Black</vt:lpstr>
      <vt:lpstr>Calibri</vt:lpstr>
      <vt:lpstr>Courier New</vt:lpstr>
      <vt:lpstr>STIXGeneral-Regular</vt:lpstr>
      <vt:lpstr>Wingdings</vt:lpstr>
      <vt:lpstr>2_Office Theme</vt:lpstr>
      <vt:lpstr>3_Office Theme</vt:lpstr>
      <vt:lpstr>4_Office Theme</vt:lpstr>
      <vt:lpstr>5_Office Theme</vt:lpstr>
      <vt:lpstr>6_Office Theme</vt:lpstr>
      <vt:lpstr>1_Office Theme</vt:lpstr>
      <vt:lpstr>CP Training Theme</vt:lpstr>
      <vt:lpstr>8_Office Theme</vt:lpstr>
      <vt:lpstr>7_Office Theme</vt:lpstr>
      <vt:lpstr>PowerPoint Presentation</vt:lpstr>
      <vt:lpstr>PowerPoint Presentation</vt:lpstr>
      <vt:lpstr>Confidentiality </vt:lpstr>
      <vt:lpstr>Available 24 Hours a Day</vt:lpstr>
      <vt:lpstr>Confidential Counseling</vt:lpstr>
      <vt:lpstr>PowerPoint Presentation</vt:lpstr>
      <vt:lpstr>PowerPoint Presentation</vt:lpstr>
      <vt:lpstr>PowerPoint Presentation</vt:lpstr>
      <vt:lpstr>PowerPoint Presentation</vt:lpstr>
    </vt:vector>
  </TitlesOfParts>
  <Company>compsych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Witwer</dc:creator>
  <cp:lastModifiedBy>Jonah Landon</cp:lastModifiedBy>
  <cp:revision>308</cp:revision>
  <cp:lastPrinted>2023-07-11T16:14:21Z</cp:lastPrinted>
  <dcterms:created xsi:type="dcterms:W3CDTF">2023-02-16T22:58:37Z</dcterms:created>
  <dcterms:modified xsi:type="dcterms:W3CDTF">2024-08-15T14:56:27Z</dcterms:modified>
</cp:coreProperties>
</file>