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7" r:id="rId6"/>
  </p:sldMasterIdLst>
  <p:notesMasterIdLst>
    <p:notesMasterId r:id="rId22"/>
  </p:notesMasterIdLst>
  <p:handoutMasterIdLst>
    <p:handoutMasterId r:id="rId23"/>
  </p:handoutMasterIdLst>
  <p:sldIdLst>
    <p:sldId id="256" r:id="rId7"/>
    <p:sldId id="581" r:id="rId8"/>
    <p:sldId id="586" r:id="rId9"/>
    <p:sldId id="590" r:id="rId10"/>
    <p:sldId id="467" r:id="rId11"/>
    <p:sldId id="598" r:id="rId12"/>
    <p:sldId id="578" r:id="rId13"/>
    <p:sldId id="591" r:id="rId14"/>
    <p:sldId id="603" r:id="rId15"/>
    <p:sldId id="592" r:id="rId16"/>
    <p:sldId id="594" r:id="rId17"/>
    <p:sldId id="593" r:id="rId18"/>
    <p:sldId id="595" r:id="rId19"/>
    <p:sldId id="601" r:id="rId20"/>
    <p:sldId id="259" r:id="rId2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 userDrawn="1">
          <p15:clr>
            <a:srgbClr val="A4A3A4"/>
          </p15:clr>
        </p15:guide>
        <p15:guide id="2" orient="horz" pos="816" userDrawn="1">
          <p15:clr>
            <a:srgbClr val="A4A3A4"/>
          </p15:clr>
        </p15:guide>
        <p15:guide id="3" orient="horz" pos="624" userDrawn="1">
          <p15:clr>
            <a:srgbClr val="A4A3A4"/>
          </p15:clr>
        </p15:guide>
        <p15:guide id="4" pos="7512" userDrawn="1">
          <p15:clr>
            <a:srgbClr val="A4A3A4"/>
          </p15:clr>
        </p15:guide>
        <p15:guide id="5" pos="7296" userDrawn="1">
          <p15:clr>
            <a:srgbClr val="A4A3A4"/>
          </p15:clr>
        </p15:guide>
        <p15:guide id="6" orient="horz" pos="144" userDrawn="1">
          <p15:clr>
            <a:srgbClr val="A4A3A4"/>
          </p15:clr>
        </p15:guide>
        <p15:guide id="7" pos="240" userDrawn="1">
          <p15:clr>
            <a:srgbClr val="A4A3A4"/>
          </p15:clr>
        </p15:guide>
        <p15:guide id="8" orient="horz" pos="480" userDrawn="1">
          <p15:clr>
            <a:srgbClr val="A4A3A4"/>
          </p15:clr>
        </p15:guide>
        <p15:guide id="9" orient="horz" pos="3864" userDrawn="1">
          <p15:clr>
            <a:srgbClr val="A4A3A4"/>
          </p15:clr>
        </p15:guide>
        <p15:guide id="10" pos="54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F09743-5E79-8CED-4377-3C52ACC3FD41}" name="Ward, Erin" initials="EW" userId="S::Erin.Ward@mercer.com::12359665-3428-4b0f-8502-8753480edf4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DB035"/>
    <a:srgbClr val="E1592A"/>
    <a:srgbClr val="228629"/>
    <a:srgbClr val="947474"/>
    <a:srgbClr val="E1952A"/>
    <a:srgbClr val="2593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2C466C-8017-45A0-A129-31BE54816BE0}" v="21" dt="2024-09-06T18:38:28.0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968" autoAdjust="0"/>
  </p:normalViewPr>
  <p:slideViewPr>
    <p:cSldViewPr snapToGrid="0">
      <p:cViewPr varScale="1">
        <p:scale>
          <a:sx n="106" d="100"/>
          <a:sy n="106" d="100"/>
        </p:scale>
        <p:origin x="750" y="102"/>
      </p:cViewPr>
      <p:guideLst>
        <p:guide pos="384"/>
        <p:guide orient="horz" pos="816"/>
        <p:guide orient="horz" pos="624"/>
        <p:guide pos="7512"/>
        <p:guide pos="7296"/>
        <p:guide orient="horz" pos="144"/>
        <p:guide pos="240"/>
        <p:guide orient="horz" pos="480"/>
        <p:guide orient="horz" pos="3864"/>
        <p:guide pos="540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88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d, Erin" userId="12359665-3428-4b0f-8502-8753480edf41" providerId="ADAL" clId="{8281064F-9FE5-4556-82FC-CB62DEDE277E}"/>
    <pc:docChg chg="">
      <pc:chgData name="Ward, Erin" userId="12359665-3428-4b0f-8502-8753480edf41" providerId="ADAL" clId="{8281064F-9FE5-4556-82FC-CB62DEDE277E}" dt="2024-09-06T00:43:27.413" v="0"/>
      <pc:docMkLst>
        <pc:docMk/>
      </pc:docMkLst>
      <pc:sldChg chg="modCm">
        <pc:chgData name="Ward, Erin" userId="12359665-3428-4b0f-8502-8753480edf41" providerId="ADAL" clId="{8281064F-9FE5-4556-82FC-CB62DEDE277E}" dt="2024-09-06T00:43:27.413" v="0"/>
        <pc:sldMkLst>
          <pc:docMk/>
          <pc:sldMk cId="1313217461" sldId="596"/>
        </pc:sldMkLst>
        <pc:extLst>
          <p:ext xmlns:p="http://schemas.openxmlformats.org/presentationml/2006/main" uri="{D6D511B9-2390-475A-947B-AFAB55BFBCF1}">
            <pc226:cmChg xmlns:pc226="http://schemas.microsoft.com/office/powerpoint/2022/06/main/command" chg="mod">
              <pc226:chgData name="Ward, Erin" userId="12359665-3428-4b0f-8502-8753480edf41" providerId="ADAL" clId="{8281064F-9FE5-4556-82FC-CB62DEDE277E}" dt="2024-09-06T00:43:27.413" v="0"/>
              <pc2:cmMkLst xmlns:pc2="http://schemas.microsoft.com/office/powerpoint/2019/9/main/command">
                <pc:docMk/>
                <pc:sldMk cId="1313217461" sldId="596"/>
                <pc2:cmMk id="{D5A53F22-3929-41BB-B055-EAFEE5202088}"/>
              </pc2:cmMkLst>
            </pc226:cmChg>
          </p:ext>
        </pc:extLst>
      </pc:sldChg>
    </pc:docChg>
  </pc:docChgLst>
  <pc:docChgLst>
    <pc:chgData name="Anthony Moya" userId="175099bf-0a17-4f20-bfc1-bc76cc1ac9ec" providerId="ADAL" clId="{062C466C-8017-45A0-A129-31BE54816BE0}"/>
    <pc:docChg chg="custSel addSld delSld modSld sldOrd">
      <pc:chgData name="Anthony Moya" userId="175099bf-0a17-4f20-bfc1-bc76cc1ac9ec" providerId="ADAL" clId="{062C466C-8017-45A0-A129-31BE54816BE0}" dt="2024-09-06T18:38:28.022" v="208" actId="1076"/>
      <pc:docMkLst>
        <pc:docMk/>
      </pc:docMkLst>
      <pc:sldChg chg="addSp delSp modSp add del mod">
        <pc:chgData name="Anthony Moya" userId="175099bf-0a17-4f20-bfc1-bc76cc1ac9ec" providerId="ADAL" clId="{062C466C-8017-45A0-A129-31BE54816BE0}" dt="2024-09-06T18:38:28.022" v="208" actId="1076"/>
        <pc:sldMkLst>
          <pc:docMk/>
          <pc:sldMk cId="3836214926" sldId="256"/>
        </pc:sldMkLst>
        <pc:spChg chg="mod">
          <ac:chgData name="Anthony Moya" userId="175099bf-0a17-4f20-bfc1-bc76cc1ac9ec" providerId="ADAL" clId="{062C466C-8017-45A0-A129-31BE54816BE0}" dt="2024-09-06T18:12:31.074" v="63" actId="20577"/>
          <ac:spMkLst>
            <pc:docMk/>
            <pc:sldMk cId="3836214926" sldId="256"/>
            <ac:spMk id="8" creationId="{AA7A8C7D-C4F1-F1D9-81A4-0183AB91EFFD}"/>
          </ac:spMkLst>
        </pc:spChg>
        <pc:spChg chg="mod">
          <ac:chgData name="Anthony Moya" userId="175099bf-0a17-4f20-bfc1-bc76cc1ac9ec" providerId="ADAL" clId="{062C466C-8017-45A0-A129-31BE54816BE0}" dt="2024-09-06T18:12:25.467" v="57" actId="20577"/>
          <ac:spMkLst>
            <pc:docMk/>
            <pc:sldMk cId="3836214926" sldId="256"/>
            <ac:spMk id="9" creationId="{2951B3AF-6D45-0176-5913-3262968661B5}"/>
          </ac:spMkLst>
        </pc:spChg>
        <pc:graphicFrameChg chg="add del mod">
          <ac:chgData name="Anthony Moya" userId="175099bf-0a17-4f20-bfc1-bc76cc1ac9ec" providerId="ADAL" clId="{062C466C-8017-45A0-A129-31BE54816BE0}" dt="2024-09-06T18:38:11.172" v="203" actId="478"/>
          <ac:graphicFrameMkLst>
            <pc:docMk/>
            <pc:sldMk cId="3836214926" sldId="256"/>
            <ac:graphicFrameMk id="2" creationId="{D40F4C87-7138-713E-3530-36654D1421E5}"/>
          </ac:graphicFrameMkLst>
        </pc:graphicFrameChg>
        <pc:graphicFrameChg chg="add del mod">
          <ac:chgData name="Anthony Moya" userId="175099bf-0a17-4f20-bfc1-bc76cc1ac9ec" providerId="ADAL" clId="{062C466C-8017-45A0-A129-31BE54816BE0}" dt="2024-09-06T18:38:17.724" v="205" actId="478"/>
          <ac:graphicFrameMkLst>
            <pc:docMk/>
            <pc:sldMk cId="3836214926" sldId="256"/>
            <ac:graphicFrameMk id="3" creationId="{EBAA4AA7-59DE-CBBB-584E-CD790A2538F3}"/>
          </ac:graphicFrameMkLst>
        </pc:graphicFrameChg>
        <pc:picChg chg="add del mod">
          <ac:chgData name="Anthony Moya" userId="175099bf-0a17-4f20-bfc1-bc76cc1ac9ec" providerId="ADAL" clId="{062C466C-8017-45A0-A129-31BE54816BE0}" dt="2024-09-06T18:38:11.172" v="203" actId="478"/>
          <ac:picMkLst>
            <pc:docMk/>
            <pc:sldMk cId="3836214926" sldId="256"/>
            <ac:picMk id="2049" creationId="{2E3E7014-A30B-B40C-02DC-9FA88F089C0E}"/>
          </ac:picMkLst>
        </pc:picChg>
        <pc:picChg chg="add mod">
          <ac:chgData name="Anthony Moya" userId="175099bf-0a17-4f20-bfc1-bc76cc1ac9ec" providerId="ADAL" clId="{062C466C-8017-45A0-A129-31BE54816BE0}" dt="2024-09-06T18:38:28.022" v="208" actId="1076"/>
          <ac:picMkLst>
            <pc:docMk/>
            <pc:sldMk cId="3836214926" sldId="256"/>
            <ac:picMk id="2050" creationId="{093C9707-88F5-5F48-6972-AC0F9ED0E57F}"/>
          </ac:picMkLst>
        </pc:picChg>
      </pc:sldChg>
      <pc:sldChg chg="addSp delSp modSp mod">
        <pc:chgData name="Anthony Moya" userId="175099bf-0a17-4f20-bfc1-bc76cc1ac9ec" providerId="ADAL" clId="{062C466C-8017-45A0-A129-31BE54816BE0}" dt="2024-09-06T18:37:52.275" v="201" actId="1076"/>
        <pc:sldMkLst>
          <pc:docMk/>
          <pc:sldMk cId="3400393850" sldId="259"/>
        </pc:sldMkLst>
        <pc:spChg chg="add del mod">
          <ac:chgData name="Anthony Moya" userId="175099bf-0a17-4f20-bfc1-bc76cc1ac9ec" providerId="ADAL" clId="{062C466C-8017-45A0-A129-31BE54816BE0}" dt="2024-09-06T18:33:50.258" v="176" actId="478"/>
          <ac:spMkLst>
            <pc:docMk/>
            <pc:sldMk cId="3400393850" sldId="259"/>
            <ac:spMk id="2" creationId="{5C64A32D-DD1C-300F-B37C-0FDEA9BED167}"/>
          </ac:spMkLst>
        </pc:spChg>
        <pc:spChg chg="add mod">
          <ac:chgData name="Anthony Moya" userId="175099bf-0a17-4f20-bfc1-bc76cc1ac9ec" providerId="ADAL" clId="{062C466C-8017-45A0-A129-31BE54816BE0}" dt="2024-09-06T18:37:52.275" v="201" actId="1076"/>
          <ac:spMkLst>
            <pc:docMk/>
            <pc:sldMk cId="3400393850" sldId="259"/>
            <ac:spMk id="3" creationId="{E8D19144-4EC9-034F-C731-2E29EE99BAE4}"/>
          </ac:spMkLst>
        </pc:spChg>
        <pc:spChg chg="add del mod">
          <ac:chgData name="Anthony Moya" userId="175099bf-0a17-4f20-bfc1-bc76cc1ac9ec" providerId="ADAL" clId="{062C466C-8017-45A0-A129-31BE54816BE0}" dt="2024-09-06T18:35:54.787" v="182" actId="478"/>
          <ac:spMkLst>
            <pc:docMk/>
            <pc:sldMk cId="3400393850" sldId="259"/>
            <ac:spMk id="4" creationId="{C47C0660-8EED-750C-D54F-E658643CDA9E}"/>
          </ac:spMkLst>
        </pc:spChg>
        <pc:graphicFrameChg chg="add del mod">
          <ac:chgData name="Anthony Moya" userId="175099bf-0a17-4f20-bfc1-bc76cc1ac9ec" providerId="ADAL" clId="{062C466C-8017-45A0-A129-31BE54816BE0}" dt="2024-09-06T18:37:36.489" v="198" actId="478"/>
          <ac:graphicFrameMkLst>
            <pc:docMk/>
            <pc:sldMk cId="3400393850" sldId="259"/>
            <ac:graphicFrameMk id="6" creationId="{90B25AA5-E30F-9D5C-ED0C-1E5B95331F4D}"/>
          </ac:graphicFrameMkLst>
        </pc:graphicFrameChg>
        <pc:picChg chg="add del mod">
          <ac:chgData name="Anthony Moya" userId="175099bf-0a17-4f20-bfc1-bc76cc1ac9ec" providerId="ADAL" clId="{062C466C-8017-45A0-A129-31BE54816BE0}" dt="2024-09-06T18:35:52.867" v="181" actId="478"/>
          <ac:picMkLst>
            <pc:docMk/>
            <pc:sldMk cId="3400393850" sldId="259"/>
            <ac:picMk id="5" creationId="{E721058F-6985-51D9-457B-2479E4AD3A47}"/>
          </ac:picMkLst>
        </pc:picChg>
        <pc:picChg chg="add mod">
          <ac:chgData name="Anthony Moya" userId="175099bf-0a17-4f20-bfc1-bc76cc1ac9ec" providerId="ADAL" clId="{062C466C-8017-45A0-A129-31BE54816BE0}" dt="2024-09-06T18:37:46.454" v="200" actId="1076"/>
          <ac:picMkLst>
            <pc:docMk/>
            <pc:sldMk cId="3400393850" sldId="259"/>
            <ac:picMk id="1025" creationId="{D9BB201F-C240-3F9E-1FAE-CA0020FAB4EF}"/>
          </ac:picMkLst>
        </pc:picChg>
      </pc:sldChg>
      <pc:sldChg chg="del">
        <pc:chgData name="Anthony Moya" userId="175099bf-0a17-4f20-bfc1-bc76cc1ac9ec" providerId="ADAL" clId="{062C466C-8017-45A0-A129-31BE54816BE0}" dt="2024-09-06T18:13:50.947" v="66" actId="47"/>
        <pc:sldMkLst>
          <pc:docMk/>
          <pc:sldMk cId="784517348" sldId="261"/>
        </pc:sldMkLst>
      </pc:sldChg>
      <pc:sldChg chg="delSp modSp mod ord modCm">
        <pc:chgData name="Anthony Moya" userId="175099bf-0a17-4f20-bfc1-bc76cc1ac9ec" providerId="ADAL" clId="{062C466C-8017-45A0-A129-31BE54816BE0}" dt="2024-09-06T18:22:51.449" v="169"/>
        <pc:sldMkLst>
          <pc:docMk/>
          <pc:sldMk cId="539261399" sldId="467"/>
        </pc:sldMkLst>
        <pc:spChg chg="del">
          <ac:chgData name="Anthony Moya" userId="175099bf-0a17-4f20-bfc1-bc76cc1ac9ec" providerId="ADAL" clId="{062C466C-8017-45A0-A129-31BE54816BE0}" dt="2024-09-06T18:20:08.090" v="83" actId="478"/>
          <ac:spMkLst>
            <pc:docMk/>
            <pc:sldMk cId="539261399" sldId="467"/>
            <ac:spMk id="8" creationId="{3A5282B5-DE52-227C-650B-AEA7AC197717}"/>
          </ac:spMkLst>
        </pc:spChg>
        <pc:spChg chg="mod">
          <ac:chgData name="Anthony Moya" userId="175099bf-0a17-4f20-bfc1-bc76cc1ac9ec" providerId="ADAL" clId="{062C466C-8017-45A0-A129-31BE54816BE0}" dt="2024-09-06T18:21:16.562" v="167" actId="20577"/>
          <ac:spMkLst>
            <pc:docMk/>
            <pc:sldMk cId="539261399" sldId="467"/>
            <ac:spMk id="13" creationId="{538B9D58-4F1B-7F9D-0EE6-CB2F0BBD5845}"/>
          </ac:spMkLst>
        </pc:spChg>
        <pc:extLst>
          <p:ext xmlns:p="http://schemas.openxmlformats.org/presentationml/2006/main" uri="{D6D511B9-2390-475A-947B-AFAB55BFBCF1}">
            <pc226:cmChg xmlns:pc226="http://schemas.microsoft.com/office/powerpoint/2022/06/main/command" chg="mod">
              <pc226:chgData name="Anthony Moya" userId="175099bf-0a17-4f20-bfc1-bc76cc1ac9ec" providerId="ADAL" clId="{062C466C-8017-45A0-A129-31BE54816BE0}" dt="2024-09-06T18:21:16.562" v="167" actId="20577"/>
              <pc2:cmMkLst xmlns:pc2="http://schemas.microsoft.com/office/powerpoint/2019/9/main/command">
                <pc:docMk/>
                <pc:sldMk cId="539261399" sldId="467"/>
                <pc2:cmMk id="{A79A2B9A-3A42-4BCB-86FF-ED0F2839277B}"/>
              </pc2:cmMkLst>
            </pc226:cmChg>
          </p:ext>
        </pc:extLst>
      </pc:sldChg>
      <pc:sldChg chg="ord">
        <pc:chgData name="Anthony Moya" userId="175099bf-0a17-4f20-bfc1-bc76cc1ac9ec" providerId="ADAL" clId="{062C466C-8017-45A0-A129-31BE54816BE0}" dt="2024-09-06T18:22:51.449" v="169"/>
        <pc:sldMkLst>
          <pc:docMk/>
          <pc:sldMk cId="4153857511" sldId="578"/>
        </pc:sldMkLst>
      </pc:sldChg>
      <pc:sldChg chg="del">
        <pc:chgData name="Anthony Moya" userId="175099bf-0a17-4f20-bfc1-bc76cc1ac9ec" providerId="ADAL" clId="{062C466C-8017-45A0-A129-31BE54816BE0}" dt="2024-09-06T18:13:01.554" v="65" actId="47"/>
        <pc:sldMkLst>
          <pc:docMk/>
          <pc:sldMk cId="1313217461" sldId="596"/>
        </pc:sldMkLst>
      </pc:sldChg>
      <pc:sldChg chg="ord">
        <pc:chgData name="Anthony Moya" userId="175099bf-0a17-4f20-bfc1-bc76cc1ac9ec" providerId="ADAL" clId="{062C466C-8017-45A0-A129-31BE54816BE0}" dt="2024-09-06T18:22:51.449" v="169"/>
        <pc:sldMkLst>
          <pc:docMk/>
          <pc:sldMk cId="105820817" sldId="598"/>
        </pc:sldMkLst>
      </pc:sldChg>
      <pc:sldChg chg="del">
        <pc:chgData name="Anthony Moya" userId="175099bf-0a17-4f20-bfc1-bc76cc1ac9ec" providerId="ADAL" clId="{062C466C-8017-45A0-A129-31BE54816BE0}" dt="2024-09-06T18:12:58.922" v="64" actId="47"/>
        <pc:sldMkLst>
          <pc:docMk/>
          <pc:sldMk cId="1967441121" sldId="599"/>
        </pc:sldMkLst>
      </pc:sldChg>
      <pc:sldChg chg="del">
        <pc:chgData name="Anthony Moya" userId="175099bf-0a17-4f20-bfc1-bc76cc1ac9ec" providerId="ADAL" clId="{062C466C-8017-45A0-A129-31BE54816BE0}" dt="2024-09-06T18:14:49.509" v="67"/>
        <pc:sldMkLst>
          <pc:docMk/>
          <pc:sldMk cId="4184785013" sldId="60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8A04A0-B304-8748-66C0-56300E87B836}"/>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24578CD-06C8-DCCC-D860-132C08C328BB}"/>
              </a:ext>
            </a:extLst>
          </p:cNvPr>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200926DE-C5E1-45B7-ACDD-5DE5D0D21548}" type="datetimeFigureOut">
              <a:rPr lang="en-US" smtClean="0"/>
              <a:t>9/6/2024</a:t>
            </a:fld>
            <a:endParaRPr lang="en-US"/>
          </a:p>
        </p:txBody>
      </p:sp>
      <p:sp>
        <p:nvSpPr>
          <p:cNvPr id="4" name="Footer Placeholder 3">
            <a:extLst>
              <a:ext uri="{FF2B5EF4-FFF2-40B4-BE49-F238E27FC236}">
                <a16:creationId xmlns:a16="http://schemas.microsoft.com/office/drawing/2014/main" id="{3EF3C88C-A949-F411-C06B-21A592569177}"/>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4D1F57-81C5-AE7D-FC4A-B30A25DF0784}"/>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1C3610CB-D1E1-4892-B376-2E57F9B23817}" type="slidenum">
              <a:rPr lang="en-US" smtClean="0"/>
              <a:t>‹#›</a:t>
            </a:fld>
            <a:endParaRPr lang="en-US"/>
          </a:p>
        </p:txBody>
      </p:sp>
    </p:spTree>
    <p:extLst>
      <p:ext uri="{BB962C8B-B14F-4D97-AF65-F5344CB8AC3E}">
        <p14:creationId xmlns:p14="http://schemas.microsoft.com/office/powerpoint/2010/main" val="35037756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A452E0E-F269-479D-9662-7665FE86D081}" type="datetimeFigureOut">
              <a:rPr lang="en-US" smtClean="0"/>
              <a:t>9/6/2024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02410FA-0C0F-4685-815E-6B178299B6CB}" type="slidenum">
              <a:rPr lang="en-US" smtClean="0"/>
              <a:t>‹#›</a:t>
            </a:fld>
            <a:endParaRPr lang="en-US"/>
          </a:p>
        </p:txBody>
      </p:sp>
    </p:spTree>
    <p:extLst>
      <p:ext uri="{BB962C8B-B14F-4D97-AF65-F5344CB8AC3E}">
        <p14:creationId xmlns:p14="http://schemas.microsoft.com/office/powerpoint/2010/main" val="925611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2410FA-0C0F-4685-815E-6B178299B6CB}" type="slidenum">
              <a:rPr lang="en-US" smtClean="0"/>
              <a:t>2</a:t>
            </a:fld>
            <a:endParaRPr lang="en-US"/>
          </a:p>
        </p:txBody>
      </p:sp>
    </p:spTree>
    <p:extLst>
      <p:ext uri="{BB962C8B-B14F-4D97-AF65-F5344CB8AC3E}">
        <p14:creationId xmlns:p14="http://schemas.microsoft.com/office/powerpoint/2010/main" val="1001965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2410FA-0C0F-4685-815E-6B178299B6CB}" type="slidenum">
              <a:rPr lang="en-US" smtClean="0"/>
              <a:t>14</a:t>
            </a:fld>
            <a:endParaRPr lang="en-US"/>
          </a:p>
        </p:txBody>
      </p:sp>
    </p:spTree>
    <p:extLst>
      <p:ext uri="{BB962C8B-B14F-4D97-AF65-F5344CB8AC3E}">
        <p14:creationId xmlns:p14="http://schemas.microsoft.com/office/powerpoint/2010/main" val="4056314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2410FA-0C0F-4685-815E-6B178299B6CB}" type="slidenum">
              <a:rPr lang="en-US" smtClean="0"/>
              <a:t>3</a:t>
            </a:fld>
            <a:endParaRPr lang="en-US"/>
          </a:p>
        </p:txBody>
      </p:sp>
    </p:spTree>
    <p:extLst>
      <p:ext uri="{BB962C8B-B14F-4D97-AF65-F5344CB8AC3E}">
        <p14:creationId xmlns:p14="http://schemas.microsoft.com/office/powerpoint/2010/main" val="710478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2410FA-0C0F-4685-815E-6B178299B6CB}" type="slidenum">
              <a:rPr lang="en-US" smtClean="0"/>
              <a:t>4</a:t>
            </a:fld>
            <a:endParaRPr lang="en-US"/>
          </a:p>
        </p:txBody>
      </p:sp>
    </p:spTree>
    <p:extLst>
      <p:ext uri="{BB962C8B-B14F-4D97-AF65-F5344CB8AC3E}">
        <p14:creationId xmlns:p14="http://schemas.microsoft.com/office/powerpoint/2010/main" val="1108405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2410FA-0C0F-4685-815E-6B178299B6CB}" type="slidenum">
              <a:rPr lang="en-US" smtClean="0"/>
              <a:t>7</a:t>
            </a:fld>
            <a:endParaRPr lang="en-US"/>
          </a:p>
        </p:txBody>
      </p:sp>
    </p:spTree>
    <p:extLst>
      <p:ext uri="{BB962C8B-B14F-4D97-AF65-F5344CB8AC3E}">
        <p14:creationId xmlns:p14="http://schemas.microsoft.com/office/powerpoint/2010/main" val="2644659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2410FA-0C0F-4685-815E-6B178299B6CB}" type="slidenum">
              <a:rPr lang="en-US" smtClean="0"/>
              <a:t>8</a:t>
            </a:fld>
            <a:endParaRPr lang="en-US"/>
          </a:p>
        </p:txBody>
      </p:sp>
    </p:spTree>
    <p:extLst>
      <p:ext uri="{BB962C8B-B14F-4D97-AF65-F5344CB8AC3E}">
        <p14:creationId xmlns:p14="http://schemas.microsoft.com/office/powerpoint/2010/main" val="177191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2410FA-0C0F-4685-815E-6B178299B6CB}" type="slidenum">
              <a:rPr lang="en-US" smtClean="0"/>
              <a:t>9</a:t>
            </a:fld>
            <a:endParaRPr lang="en-US"/>
          </a:p>
        </p:txBody>
      </p:sp>
    </p:spTree>
    <p:extLst>
      <p:ext uri="{BB962C8B-B14F-4D97-AF65-F5344CB8AC3E}">
        <p14:creationId xmlns:p14="http://schemas.microsoft.com/office/powerpoint/2010/main" val="3392346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2410FA-0C0F-4685-815E-6B178299B6CB}" type="slidenum">
              <a:rPr lang="en-US" smtClean="0"/>
              <a:t>11</a:t>
            </a:fld>
            <a:endParaRPr lang="en-US"/>
          </a:p>
        </p:txBody>
      </p:sp>
    </p:spTree>
    <p:extLst>
      <p:ext uri="{BB962C8B-B14F-4D97-AF65-F5344CB8AC3E}">
        <p14:creationId xmlns:p14="http://schemas.microsoft.com/office/powerpoint/2010/main" val="1524853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2410FA-0C0F-4685-815E-6B178299B6CB}" type="slidenum">
              <a:rPr lang="en-US" smtClean="0"/>
              <a:t>12</a:t>
            </a:fld>
            <a:endParaRPr lang="en-US"/>
          </a:p>
        </p:txBody>
      </p:sp>
    </p:spTree>
    <p:extLst>
      <p:ext uri="{BB962C8B-B14F-4D97-AF65-F5344CB8AC3E}">
        <p14:creationId xmlns:p14="http://schemas.microsoft.com/office/powerpoint/2010/main" val="1017285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2410FA-0C0F-4685-815E-6B178299B6CB}" type="slidenum">
              <a:rPr lang="en-US" smtClean="0"/>
              <a:t>13</a:t>
            </a:fld>
            <a:endParaRPr lang="en-US"/>
          </a:p>
        </p:txBody>
      </p:sp>
    </p:spTree>
    <p:extLst>
      <p:ext uri="{BB962C8B-B14F-4D97-AF65-F5344CB8AC3E}">
        <p14:creationId xmlns:p14="http://schemas.microsoft.com/office/powerpoint/2010/main" val="3252633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A22BE-C32C-D8AC-05F3-5B87170CC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2044F-118F-5424-0458-415D112C78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0D17F3-1F7C-2A9C-F217-D4125944483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914AFC6-C48D-0D8E-E116-F0B651A602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0CD61-0484-4A1B-6388-EAD39DD7077C}"/>
              </a:ext>
            </a:extLst>
          </p:cNvPr>
          <p:cNvSpPr>
            <a:spLocks noGrp="1"/>
          </p:cNvSpPr>
          <p:nvPr>
            <p:ph type="sldNum" sz="quarter" idx="12"/>
          </p:nvPr>
        </p:nvSpPr>
        <p:spPr/>
        <p:txBody>
          <a:bodyPr/>
          <a:lstStyle/>
          <a:p>
            <a:fld id="{DED688D6-E832-4F5A-9FCD-B8DEDCA6DC61}" type="slidenum">
              <a:rPr lang="en-US" smtClean="0"/>
              <a:t>‹#›</a:t>
            </a:fld>
            <a:endParaRPr lang="en-US"/>
          </a:p>
        </p:txBody>
      </p:sp>
      <p:sp>
        <p:nvSpPr>
          <p:cNvPr id="7" name="Footer Placeholder 3">
            <a:extLst>
              <a:ext uri="{FF2B5EF4-FFF2-40B4-BE49-F238E27FC236}">
                <a16:creationId xmlns:a16="http://schemas.microsoft.com/office/drawing/2014/main" id="{2512F237-C977-51F7-769C-68A8AFE4E1D7}"/>
              </a:ext>
            </a:extLst>
          </p:cNvPr>
          <p:cNvSpPr txBox="1">
            <a:spLocks/>
          </p:cNvSpPr>
          <p:nvPr userDrawn="1"/>
        </p:nvSpPr>
        <p:spPr>
          <a:xfrm>
            <a:off x="2003471" y="6371060"/>
            <a:ext cx="8091054"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This intellectual property owned is by Delta Dental Plan of New Mexico and is intended solely for educational purposes only.</a:t>
            </a:r>
            <a:endParaRPr lang="en-US" dirty="0"/>
          </a:p>
        </p:txBody>
      </p:sp>
    </p:spTree>
    <p:extLst>
      <p:ext uri="{BB962C8B-B14F-4D97-AF65-F5344CB8AC3E}">
        <p14:creationId xmlns:p14="http://schemas.microsoft.com/office/powerpoint/2010/main" val="747226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descr="A green and white triangle pattern&#10;&#10;Description automatically generated">
            <a:extLst>
              <a:ext uri="{FF2B5EF4-FFF2-40B4-BE49-F238E27FC236}">
                <a16:creationId xmlns:a16="http://schemas.microsoft.com/office/drawing/2014/main" id="{1A3731A8-A228-8FF3-82CE-8662C6DD0EF8}"/>
              </a:ext>
            </a:extLst>
          </p:cNvPr>
          <p:cNvPicPr>
            <a:picLocks noChangeAspect="1"/>
          </p:cNvPicPr>
          <p:nvPr userDrawn="1"/>
        </p:nvPicPr>
        <p:blipFill>
          <a:blip r:embed="rId2" cstate="email">
            <a:alphaModFix amt="25000"/>
            <a:extLst>
              <a:ext uri="{28A0092B-C50C-407E-A947-70E740481C1C}">
                <a14:useLocalDpi xmlns:a14="http://schemas.microsoft.com/office/drawing/2010/main"/>
              </a:ext>
            </a:extLst>
          </a:blip>
          <a:stretch>
            <a:fillRect/>
          </a:stretch>
        </p:blipFill>
        <p:spPr>
          <a:xfrm rot="10800000">
            <a:off x="2349988" y="0"/>
            <a:ext cx="9842012" cy="2008636"/>
          </a:xfrm>
          <a:prstGeom prst="rect">
            <a:avLst/>
          </a:prstGeom>
        </p:spPr>
      </p:pic>
      <p:pic>
        <p:nvPicPr>
          <p:cNvPr id="8" name="Picture 7" descr="A green and white triangle pattern&#10;&#10;Description automatically generated">
            <a:extLst>
              <a:ext uri="{FF2B5EF4-FFF2-40B4-BE49-F238E27FC236}">
                <a16:creationId xmlns:a16="http://schemas.microsoft.com/office/drawing/2014/main" id="{AE236FD4-74D7-5EC9-A8FC-1129089A6224}"/>
              </a:ext>
            </a:extLst>
          </p:cNvPr>
          <p:cNvPicPr>
            <a:picLocks noChangeAspect="1"/>
          </p:cNvPicPr>
          <p:nvPr userDrawn="1"/>
        </p:nvPicPr>
        <p:blipFill>
          <a:blip r:embed="rId2" cstate="email">
            <a:alphaModFix amt="25000"/>
            <a:extLst>
              <a:ext uri="{28A0092B-C50C-407E-A947-70E740481C1C}">
                <a14:useLocalDpi xmlns:a14="http://schemas.microsoft.com/office/drawing/2010/main"/>
              </a:ext>
            </a:extLst>
          </a:blip>
          <a:stretch>
            <a:fillRect/>
          </a:stretch>
        </p:blipFill>
        <p:spPr>
          <a:xfrm>
            <a:off x="0" y="4849364"/>
            <a:ext cx="9842012" cy="2008636"/>
          </a:xfrm>
          <a:prstGeom prst="rect">
            <a:avLst/>
          </a:prstGeom>
        </p:spPr>
      </p:pic>
      <p:sp>
        <p:nvSpPr>
          <p:cNvPr id="9" name="Rectangle 8">
            <a:extLst>
              <a:ext uri="{FF2B5EF4-FFF2-40B4-BE49-F238E27FC236}">
                <a16:creationId xmlns:a16="http://schemas.microsoft.com/office/drawing/2014/main" id="{092B8B9B-9FF3-E2EA-709E-5E9BFA77E7B3}"/>
              </a:ext>
            </a:extLst>
          </p:cNvPr>
          <p:cNvSpPr/>
          <p:nvPr userDrawn="1"/>
        </p:nvSpPr>
        <p:spPr>
          <a:xfrm>
            <a:off x="609600" y="673100"/>
            <a:ext cx="10972800" cy="5511800"/>
          </a:xfrm>
          <a:prstGeom prst="rect">
            <a:avLst/>
          </a:prstGeom>
          <a:solidFill>
            <a:srgbClr val="2DB0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6">
            <a:extLst>
              <a:ext uri="{FF2B5EF4-FFF2-40B4-BE49-F238E27FC236}">
                <a16:creationId xmlns:a16="http://schemas.microsoft.com/office/drawing/2014/main" id="{CE241DE7-D989-CFF5-6F0D-394711B9177B}"/>
              </a:ext>
            </a:extLst>
          </p:cNvPr>
          <p:cNvSpPr>
            <a:spLocks noGrp="1"/>
          </p:cNvSpPr>
          <p:nvPr>
            <p:ph type="sldNum" sz="quarter" idx="12"/>
          </p:nvPr>
        </p:nvSpPr>
        <p:spPr>
          <a:xfrm>
            <a:off x="90443" y="6371060"/>
            <a:ext cx="721408" cy="365125"/>
          </a:xfrm>
        </p:spPr>
        <p:txBody>
          <a:bodyPr/>
          <a:lstStyle>
            <a:lvl1pPr algn="l">
              <a:defRPr/>
            </a:lvl1pPr>
          </a:lstStyle>
          <a:p>
            <a:fld id="{DED688D6-E832-4F5A-9FCD-B8DEDCA6DC61}" type="slidenum">
              <a:rPr lang="en-US" smtClean="0"/>
              <a:pPr/>
              <a:t>‹#›</a:t>
            </a:fld>
            <a:endParaRPr lang="en-US" dirty="0"/>
          </a:p>
        </p:txBody>
      </p:sp>
      <p:sp>
        <p:nvSpPr>
          <p:cNvPr id="4" name="Footer Placeholder 3">
            <a:extLst>
              <a:ext uri="{FF2B5EF4-FFF2-40B4-BE49-F238E27FC236}">
                <a16:creationId xmlns:a16="http://schemas.microsoft.com/office/drawing/2014/main" id="{F5FC3729-95E3-782F-E04B-306AEC11ED50}"/>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owned is by Delta Dental Plan of New Mexico and is intended solely for educational purposes only.</a:t>
            </a:r>
          </a:p>
        </p:txBody>
      </p:sp>
    </p:spTree>
    <p:extLst>
      <p:ext uri="{BB962C8B-B14F-4D97-AF65-F5344CB8AC3E}">
        <p14:creationId xmlns:p14="http://schemas.microsoft.com/office/powerpoint/2010/main" val="9715337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A60B00-3B2F-2057-074F-1A364498E816}"/>
              </a:ext>
            </a:extLst>
          </p:cNvPr>
          <p:cNvPicPr>
            <a:picLocks noChangeAspect="1"/>
          </p:cNvPicPr>
          <p:nvPr userDrawn="1"/>
        </p:nvPicPr>
        <p:blipFill>
          <a:blip r:embed="rId2" cstate="email">
            <a:alphaModFix amt="25000"/>
            <a:extLst>
              <a:ext uri="{28A0092B-C50C-407E-A947-70E740481C1C}">
                <a14:useLocalDpi xmlns:a14="http://schemas.microsoft.com/office/drawing/2010/main"/>
              </a:ext>
            </a:extLst>
          </a:blip>
          <a:srcRect/>
          <a:stretch/>
        </p:blipFill>
        <p:spPr>
          <a:xfrm>
            <a:off x="0" y="4849369"/>
            <a:ext cx="9841992" cy="2008631"/>
          </a:xfrm>
          <a:prstGeom prst="rect">
            <a:avLst/>
          </a:prstGeom>
          <a:gradFill>
            <a:gsLst>
              <a:gs pos="0">
                <a:schemeClr val="bg1"/>
              </a:gs>
              <a:gs pos="99000">
                <a:schemeClr val="bg1"/>
              </a:gs>
            </a:gsLst>
            <a:lin ang="5400000" scaled="1"/>
          </a:gradFill>
        </p:spPr>
      </p:pic>
      <p:pic>
        <p:nvPicPr>
          <p:cNvPr id="2" name="Picture 1" descr="A green text on a black background">
            <a:extLst>
              <a:ext uri="{FF2B5EF4-FFF2-40B4-BE49-F238E27FC236}">
                <a16:creationId xmlns:a16="http://schemas.microsoft.com/office/drawing/2014/main" id="{8A1B5999-81F6-82F6-08E4-3B4D297EB53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39916" y="6230560"/>
            <a:ext cx="2626206" cy="646126"/>
          </a:xfrm>
          <a:prstGeom prst="rect">
            <a:avLst/>
          </a:prstGeom>
        </p:spPr>
      </p:pic>
      <p:pic>
        <p:nvPicPr>
          <p:cNvPr id="6" name="Picture 5">
            <a:extLst>
              <a:ext uri="{FF2B5EF4-FFF2-40B4-BE49-F238E27FC236}">
                <a16:creationId xmlns:a16="http://schemas.microsoft.com/office/drawing/2014/main" id="{18110DDA-FA23-A1CA-87FD-8C1A455774F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0"/>
            <a:ext cx="12097996" cy="990600"/>
          </a:xfrm>
          <a:prstGeom prst="rect">
            <a:avLst/>
          </a:prstGeom>
        </p:spPr>
      </p:pic>
      <p:sp>
        <p:nvSpPr>
          <p:cNvPr id="7" name="Slide Number Placeholder 6">
            <a:extLst>
              <a:ext uri="{FF2B5EF4-FFF2-40B4-BE49-F238E27FC236}">
                <a16:creationId xmlns:a16="http://schemas.microsoft.com/office/drawing/2014/main" id="{66B45F49-72FA-308C-AEA5-59B1D87AD763}"/>
              </a:ext>
            </a:extLst>
          </p:cNvPr>
          <p:cNvSpPr>
            <a:spLocks noGrp="1"/>
          </p:cNvSpPr>
          <p:nvPr>
            <p:ph type="sldNum" sz="quarter" idx="12"/>
          </p:nvPr>
        </p:nvSpPr>
        <p:spPr>
          <a:xfrm>
            <a:off x="90443" y="6371060"/>
            <a:ext cx="721408" cy="365125"/>
          </a:xfrm>
        </p:spPr>
        <p:txBody>
          <a:bodyPr/>
          <a:lstStyle>
            <a:lvl1pPr algn="l">
              <a:defRPr/>
            </a:lvl1pPr>
          </a:lstStyle>
          <a:p>
            <a:fld id="{DED688D6-E832-4F5A-9FCD-B8DEDCA6DC61}" type="slidenum">
              <a:rPr lang="en-US" smtClean="0"/>
              <a:pPr/>
              <a:t>‹#›</a:t>
            </a:fld>
            <a:endParaRPr lang="en-US" dirty="0"/>
          </a:p>
        </p:txBody>
      </p:sp>
      <p:sp>
        <p:nvSpPr>
          <p:cNvPr id="8" name="Footer Placeholder 3">
            <a:extLst>
              <a:ext uri="{FF2B5EF4-FFF2-40B4-BE49-F238E27FC236}">
                <a16:creationId xmlns:a16="http://schemas.microsoft.com/office/drawing/2014/main" id="{5B4DE5F4-00B6-8C01-27E3-98D9185964E0}"/>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owned is by Delta Dental Plan of New Mexico and is intended solely for educational purposes only.</a:t>
            </a:r>
          </a:p>
        </p:txBody>
      </p:sp>
    </p:spTree>
    <p:extLst>
      <p:ext uri="{BB962C8B-B14F-4D97-AF65-F5344CB8AC3E}">
        <p14:creationId xmlns:p14="http://schemas.microsoft.com/office/powerpoint/2010/main" val="2691692487"/>
      </p:ext>
    </p:extLst>
  </p:cSld>
  <p:clrMapOvr>
    <a:masterClrMapping/>
  </p:clrMapOvr>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1_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55" y="0"/>
            <a:ext cx="1064260" cy="6847840"/>
          </a:xfrm>
          <a:custGeom>
            <a:avLst/>
            <a:gdLst/>
            <a:ahLst/>
            <a:cxnLst/>
            <a:rect l="l" t="t" r="r" b="b"/>
            <a:pathLst>
              <a:path w="1064260" h="6847840">
                <a:moveTo>
                  <a:pt x="1064247" y="0"/>
                </a:moveTo>
                <a:lnTo>
                  <a:pt x="0" y="0"/>
                </a:lnTo>
                <a:lnTo>
                  <a:pt x="0" y="6847552"/>
                </a:lnTo>
                <a:lnTo>
                  <a:pt x="523745" y="6847552"/>
                </a:lnTo>
                <a:lnTo>
                  <a:pt x="533528" y="6847135"/>
                </a:lnTo>
                <a:lnTo>
                  <a:pt x="579900" y="6841172"/>
                </a:lnTo>
                <a:lnTo>
                  <a:pt x="625065" y="6831426"/>
                </a:lnTo>
                <a:lnTo>
                  <a:pt x="668874" y="6818055"/>
                </a:lnTo>
                <a:lnTo>
                  <a:pt x="711179" y="6801215"/>
                </a:lnTo>
                <a:lnTo>
                  <a:pt x="751832" y="6781064"/>
                </a:lnTo>
                <a:lnTo>
                  <a:pt x="790684" y="6757759"/>
                </a:lnTo>
                <a:lnTo>
                  <a:pt x="827586" y="6731458"/>
                </a:lnTo>
                <a:lnTo>
                  <a:pt x="862389" y="6702317"/>
                </a:lnTo>
                <a:lnTo>
                  <a:pt x="894946" y="6670495"/>
                </a:lnTo>
                <a:lnTo>
                  <a:pt x="925108" y="6636148"/>
                </a:lnTo>
                <a:lnTo>
                  <a:pt x="952725" y="6599433"/>
                </a:lnTo>
                <a:lnTo>
                  <a:pt x="977650" y="6560509"/>
                </a:lnTo>
                <a:lnTo>
                  <a:pt x="999733" y="6519532"/>
                </a:lnTo>
                <a:lnTo>
                  <a:pt x="1018827" y="6476659"/>
                </a:lnTo>
                <a:lnTo>
                  <a:pt x="1034782" y="6432048"/>
                </a:lnTo>
                <a:lnTo>
                  <a:pt x="1047450" y="6385856"/>
                </a:lnTo>
                <a:lnTo>
                  <a:pt x="1056683" y="6338240"/>
                </a:lnTo>
                <a:lnTo>
                  <a:pt x="1062332" y="6289358"/>
                </a:lnTo>
                <a:lnTo>
                  <a:pt x="1064247" y="6239368"/>
                </a:lnTo>
                <a:lnTo>
                  <a:pt x="1064247" y="0"/>
                </a:lnTo>
                <a:close/>
              </a:path>
            </a:pathLst>
          </a:custGeom>
          <a:solidFill>
            <a:srgbClr val="395FFF"/>
          </a:solidFill>
        </p:spPr>
        <p:txBody>
          <a:bodyPr wrap="square" lIns="0" tIns="0" rIns="0" bIns="0" rtlCol="0"/>
          <a:lstStyle/>
          <a:p>
            <a:endParaRPr/>
          </a:p>
        </p:txBody>
      </p:sp>
      <p:sp>
        <p:nvSpPr>
          <p:cNvPr id="17" name="bg object 17"/>
          <p:cNvSpPr/>
          <p:nvPr/>
        </p:nvSpPr>
        <p:spPr>
          <a:xfrm>
            <a:off x="236436" y="5605498"/>
            <a:ext cx="594995" cy="544830"/>
          </a:xfrm>
          <a:custGeom>
            <a:avLst/>
            <a:gdLst/>
            <a:ahLst/>
            <a:cxnLst/>
            <a:rect l="l" t="t" r="r" b="b"/>
            <a:pathLst>
              <a:path w="594994" h="544829">
                <a:moveTo>
                  <a:pt x="111749" y="4941"/>
                </a:moveTo>
                <a:lnTo>
                  <a:pt x="65670" y="14623"/>
                </a:lnTo>
                <a:lnTo>
                  <a:pt x="30178" y="39240"/>
                </a:lnTo>
                <a:lnTo>
                  <a:pt x="7534" y="74748"/>
                </a:lnTo>
                <a:lnTo>
                  <a:pt x="0" y="117103"/>
                </a:lnTo>
                <a:lnTo>
                  <a:pt x="2475" y="137674"/>
                </a:lnTo>
                <a:lnTo>
                  <a:pt x="18088" y="178089"/>
                </a:lnTo>
                <a:lnTo>
                  <a:pt x="254805" y="518457"/>
                </a:lnTo>
                <a:lnTo>
                  <a:pt x="299893" y="544341"/>
                </a:lnTo>
                <a:lnTo>
                  <a:pt x="324101" y="537870"/>
                </a:lnTo>
                <a:lnTo>
                  <a:pt x="344981" y="518457"/>
                </a:lnTo>
                <a:lnTo>
                  <a:pt x="442908" y="378468"/>
                </a:lnTo>
                <a:lnTo>
                  <a:pt x="356354" y="254783"/>
                </a:lnTo>
                <a:lnTo>
                  <a:pt x="356354" y="254115"/>
                </a:lnTo>
                <a:lnTo>
                  <a:pt x="356759" y="253629"/>
                </a:lnTo>
                <a:lnTo>
                  <a:pt x="357225" y="253021"/>
                </a:lnTo>
                <a:lnTo>
                  <a:pt x="358095" y="252940"/>
                </a:lnTo>
                <a:lnTo>
                  <a:pt x="540584" y="252940"/>
                </a:lnTo>
                <a:lnTo>
                  <a:pt x="566997" y="226930"/>
                </a:lnTo>
                <a:lnTo>
                  <a:pt x="586860" y="189102"/>
                </a:lnTo>
                <a:lnTo>
                  <a:pt x="310902" y="189102"/>
                </a:lnTo>
                <a:lnTo>
                  <a:pt x="310295" y="188900"/>
                </a:lnTo>
                <a:lnTo>
                  <a:pt x="309481" y="187762"/>
                </a:lnTo>
                <a:lnTo>
                  <a:pt x="224146" y="65802"/>
                </a:lnTo>
                <a:lnTo>
                  <a:pt x="204418" y="41602"/>
                </a:lnTo>
                <a:lnTo>
                  <a:pt x="180234" y="22065"/>
                </a:lnTo>
                <a:lnTo>
                  <a:pt x="149906" y="9182"/>
                </a:lnTo>
                <a:lnTo>
                  <a:pt x="111749" y="4941"/>
                </a:lnTo>
                <a:close/>
              </a:path>
              <a:path w="594994" h="544829">
                <a:moveTo>
                  <a:pt x="465918" y="512949"/>
                </a:moveTo>
                <a:lnTo>
                  <a:pt x="457338" y="512949"/>
                </a:lnTo>
                <a:lnTo>
                  <a:pt x="457338" y="544341"/>
                </a:lnTo>
                <a:lnTo>
                  <a:pt x="465918" y="544341"/>
                </a:lnTo>
                <a:lnTo>
                  <a:pt x="465918" y="512949"/>
                </a:lnTo>
                <a:close/>
              </a:path>
              <a:path w="594994" h="544829">
                <a:moveTo>
                  <a:pt x="496071" y="505455"/>
                </a:moveTo>
                <a:lnTo>
                  <a:pt x="487835" y="505455"/>
                </a:lnTo>
                <a:lnTo>
                  <a:pt x="487835" y="544341"/>
                </a:lnTo>
                <a:lnTo>
                  <a:pt x="496476" y="544341"/>
                </a:lnTo>
                <a:lnTo>
                  <a:pt x="496294" y="518397"/>
                </a:lnTo>
                <a:lnTo>
                  <a:pt x="506196" y="518397"/>
                </a:lnTo>
                <a:lnTo>
                  <a:pt x="496071" y="505455"/>
                </a:lnTo>
                <a:close/>
              </a:path>
              <a:path w="594994" h="544829">
                <a:moveTo>
                  <a:pt x="532903" y="518822"/>
                </a:moveTo>
                <a:lnTo>
                  <a:pt x="524403" y="518822"/>
                </a:lnTo>
                <a:lnTo>
                  <a:pt x="524201" y="544341"/>
                </a:lnTo>
                <a:lnTo>
                  <a:pt x="532903" y="544341"/>
                </a:lnTo>
                <a:lnTo>
                  <a:pt x="532903" y="518822"/>
                </a:lnTo>
                <a:close/>
              </a:path>
              <a:path w="594994" h="544829">
                <a:moveTo>
                  <a:pt x="506196" y="518397"/>
                </a:moveTo>
                <a:lnTo>
                  <a:pt x="496294" y="518397"/>
                </a:lnTo>
                <a:lnTo>
                  <a:pt x="509347" y="535105"/>
                </a:lnTo>
                <a:lnTo>
                  <a:pt x="511128" y="535105"/>
                </a:lnTo>
                <a:lnTo>
                  <a:pt x="512929" y="532756"/>
                </a:lnTo>
                <a:lnTo>
                  <a:pt x="520399" y="523744"/>
                </a:lnTo>
                <a:lnTo>
                  <a:pt x="510379" y="523744"/>
                </a:lnTo>
                <a:lnTo>
                  <a:pt x="506196" y="518397"/>
                </a:lnTo>
                <a:close/>
              </a:path>
              <a:path w="594994" h="544829">
                <a:moveTo>
                  <a:pt x="532903" y="505455"/>
                </a:moveTo>
                <a:lnTo>
                  <a:pt x="524869" y="505455"/>
                </a:lnTo>
                <a:lnTo>
                  <a:pt x="510379" y="523744"/>
                </a:lnTo>
                <a:lnTo>
                  <a:pt x="520399" y="523744"/>
                </a:lnTo>
                <a:lnTo>
                  <a:pt x="522582" y="521111"/>
                </a:lnTo>
                <a:lnTo>
                  <a:pt x="524403" y="518822"/>
                </a:lnTo>
                <a:lnTo>
                  <a:pt x="532903" y="518822"/>
                </a:lnTo>
                <a:lnTo>
                  <a:pt x="532903" y="505455"/>
                </a:lnTo>
                <a:close/>
              </a:path>
              <a:path w="594994" h="544829">
                <a:moveTo>
                  <a:pt x="480347" y="505455"/>
                </a:moveTo>
                <a:lnTo>
                  <a:pt x="442908" y="505455"/>
                </a:lnTo>
                <a:lnTo>
                  <a:pt x="442908" y="512949"/>
                </a:lnTo>
                <a:lnTo>
                  <a:pt x="480347" y="512949"/>
                </a:lnTo>
                <a:lnTo>
                  <a:pt x="480347" y="505455"/>
                </a:lnTo>
                <a:close/>
              </a:path>
              <a:path w="594994" h="544829">
                <a:moveTo>
                  <a:pt x="540584" y="252940"/>
                </a:moveTo>
                <a:lnTo>
                  <a:pt x="358095" y="252940"/>
                </a:lnTo>
                <a:lnTo>
                  <a:pt x="358682" y="253406"/>
                </a:lnTo>
                <a:lnTo>
                  <a:pt x="378605" y="266821"/>
                </a:lnTo>
                <a:lnTo>
                  <a:pt x="400724" y="276864"/>
                </a:lnTo>
                <a:lnTo>
                  <a:pt x="424665" y="283163"/>
                </a:lnTo>
                <a:lnTo>
                  <a:pt x="450052" y="285345"/>
                </a:lnTo>
                <a:lnTo>
                  <a:pt x="495856" y="278071"/>
                </a:lnTo>
                <a:lnTo>
                  <a:pt x="535632" y="257816"/>
                </a:lnTo>
                <a:lnTo>
                  <a:pt x="540584" y="252940"/>
                </a:lnTo>
                <a:close/>
              </a:path>
              <a:path w="594994" h="544829">
                <a:moveTo>
                  <a:pt x="450052" y="0"/>
                </a:moveTo>
                <a:lnTo>
                  <a:pt x="404248" y="7273"/>
                </a:lnTo>
                <a:lnTo>
                  <a:pt x="364472" y="27528"/>
                </a:lnTo>
                <a:lnTo>
                  <a:pt x="333108" y="58414"/>
                </a:lnTo>
                <a:lnTo>
                  <a:pt x="312540" y="97582"/>
                </a:lnTo>
                <a:lnTo>
                  <a:pt x="305155" y="142682"/>
                </a:lnTo>
                <a:lnTo>
                  <a:pt x="305620" y="154220"/>
                </a:lnTo>
                <a:lnTo>
                  <a:pt x="306994" y="165507"/>
                </a:lnTo>
                <a:lnTo>
                  <a:pt x="309244" y="176506"/>
                </a:lnTo>
                <a:lnTo>
                  <a:pt x="312339" y="187178"/>
                </a:lnTo>
                <a:lnTo>
                  <a:pt x="312582" y="187887"/>
                </a:lnTo>
                <a:lnTo>
                  <a:pt x="312197" y="188657"/>
                </a:lnTo>
                <a:lnTo>
                  <a:pt x="310902" y="189102"/>
                </a:lnTo>
                <a:lnTo>
                  <a:pt x="586860" y="189102"/>
                </a:lnTo>
                <a:lnTo>
                  <a:pt x="587564" y="187762"/>
                </a:lnTo>
                <a:lnTo>
                  <a:pt x="594950" y="142662"/>
                </a:lnTo>
                <a:lnTo>
                  <a:pt x="587562" y="97572"/>
                </a:lnTo>
                <a:lnTo>
                  <a:pt x="566991" y="58410"/>
                </a:lnTo>
                <a:lnTo>
                  <a:pt x="535624" y="27527"/>
                </a:lnTo>
                <a:lnTo>
                  <a:pt x="495848" y="7273"/>
                </a:lnTo>
                <a:lnTo>
                  <a:pt x="450052" y="0"/>
                </a:lnTo>
                <a:close/>
              </a:path>
            </a:pathLst>
          </a:custGeom>
          <a:solidFill>
            <a:srgbClr val="FFFFFF"/>
          </a:solidFill>
        </p:spPr>
        <p:txBody>
          <a:bodyPr wrap="square" lIns="0" tIns="0" rIns="0" bIns="0" rtlCol="0"/>
          <a:lstStyle/>
          <a:p>
            <a:endParaRPr/>
          </a:p>
        </p:txBody>
      </p:sp>
      <p:sp>
        <p:nvSpPr>
          <p:cNvPr id="18" name="bg object 18"/>
          <p:cNvSpPr/>
          <p:nvPr/>
        </p:nvSpPr>
        <p:spPr>
          <a:xfrm>
            <a:off x="0" y="0"/>
            <a:ext cx="11463655" cy="6858000"/>
          </a:xfrm>
          <a:custGeom>
            <a:avLst/>
            <a:gdLst/>
            <a:ahLst/>
            <a:cxnLst/>
            <a:rect l="l" t="t" r="r" b="b"/>
            <a:pathLst>
              <a:path w="11463655" h="6858000">
                <a:moveTo>
                  <a:pt x="11463528" y="0"/>
                </a:moveTo>
                <a:lnTo>
                  <a:pt x="0" y="0"/>
                </a:lnTo>
                <a:lnTo>
                  <a:pt x="0" y="6858000"/>
                </a:lnTo>
                <a:lnTo>
                  <a:pt x="4418076" y="6858000"/>
                </a:lnTo>
                <a:lnTo>
                  <a:pt x="7653528" y="2036826"/>
                </a:lnTo>
                <a:lnTo>
                  <a:pt x="7681601" y="1995478"/>
                </a:lnTo>
                <a:lnTo>
                  <a:pt x="7710077" y="1954494"/>
                </a:lnTo>
                <a:lnTo>
                  <a:pt x="7738952" y="1913875"/>
                </a:lnTo>
                <a:lnTo>
                  <a:pt x="7768222" y="1873624"/>
                </a:lnTo>
                <a:lnTo>
                  <a:pt x="7797884" y="1833743"/>
                </a:lnTo>
                <a:lnTo>
                  <a:pt x="7827934" y="1794233"/>
                </a:lnTo>
                <a:lnTo>
                  <a:pt x="7858368" y="1755096"/>
                </a:lnTo>
                <a:lnTo>
                  <a:pt x="7889183" y="1716335"/>
                </a:lnTo>
                <a:lnTo>
                  <a:pt x="7920375" y="1677952"/>
                </a:lnTo>
                <a:lnTo>
                  <a:pt x="7951940" y="1639947"/>
                </a:lnTo>
                <a:lnTo>
                  <a:pt x="7983875" y="1602324"/>
                </a:lnTo>
                <a:lnTo>
                  <a:pt x="8016176" y="1565084"/>
                </a:lnTo>
                <a:lnTo>
                  <a:pt x="8048840" y="1528229"/>
                </a:lnTo>
                <a:lnTo>
                  <a:pt x="8081862" y="1491761"/>
                </a:lnTo>
                <a:lnTo>
                  <a:pt x="8115240" y="1455682"/>
                </a:lnTo>
                <a:lnTo>
                  <a:pt x="8148969" y="1419994"/>
                </a:lnTo>
                <a:lnTo>
                  <a:pt x="8183046" y="1384699"/>
                </a:lnTo>
                <a:lnTo>
                  <a:pt x="8217467" y="1349799"/>
                </a:lnTo>
                <a:lnTo>
                  <a:pt x="8252228" y="1315296"/>
                </a:lnTo>
                <a:lnTo>
                  <a:pt x="8287327" y="1281191"/>
                </a:lnTo>
                <a:lnTo>
                  <a:pt x="8322759" y="1247488"/>
                </a:lnTo>
                <a:lnTo>
                  <a:pt x="8358521" y="1214186"/>
                </a:lnTo>
                <a:lnTo>
                  <a:pt x="8394608" y="1181290"/>
                </a:lnTo>
                <a:lnTo>
                  <a:pt x="8431018" y="1148800"/>
                </a:lnTo>
                <a:lnTo>
                  <a:pt x="8467747" y="1116719"/>
                </a:lnTo>
                <a:lnTo>
                  <a:pt x="8504790" y="1085048"/>
                </a:lnTo>
                <a:lnTo>
                  <a:pt x="8542146" y="1053789"/>
                </a:lnTo>
                <a:lnTo>
                  <a:pt x="8579808" y="1022945"/>
                </a:lnTo>
                <a:lnTo>
                  <a:pt x="8617775" y="992517"/>
                </a:lnTo>
                <a:lnTo>
                  <a:pt x="8656043" y="962508"/>
                </a:lnTo>
                <a:lnTo>
                  <a:pt x="8694607" y="932918"/>
                </a:lnTo>
                <a:lnTo>
                  <a:pt x="8733464" y="903751"/>
                </a:lnTo>
                <a:lnTo>
                  <a:pt x="8772611" y="875008"/>
                </a:lnTo>
                <a:lnTo>
                  <a:pt x="8812044" y="846691"/>
                </a:lnTo>
                <a:lnTo>
                  <a:pt x="8851759" y="818802"/>
                </a:lnTo>
                <a:lnTo>
                  <a:pt x="8891753" y="791343"/>
                </a:lnTo>
                <a:lnTo>
                  <a:pt x="8932022" y="764316"/>
                </a:lnTo>
                <a:lnTo>
                  <a:pt x="8972562" y="737722"/>
                </a:lnTo>
                <a:lnTo>
                  <a:pt x="9013369" y="711565"/>
                </a:lnTo>
                <a:lnTo>
                  <a:pt x="9054441" y="685845"/>
                </a:lnTo>
                <a:lnTo>
                  <a:pt x="9095773" y="660565"/>
                </a:lnTo>
                <a:lnTo>
                  <a:pt x="9137361" y="635727"/>
                </a:lnTo>
                <a:lnTo>
                  <a:pt x="9179203" y="611332"/>
                </a:lnTo>
                <a:lnTo>
                  <a:pt x="9221294" y="587383"/>
                </a:lnTo>
                <a:lnTo>
                  <a:pt x="9263631" y="563881"/>
                </a:lnTo>
                <a:lnTo>
                  <a:pt x="9306210" y="540829"/>
                </a:lnTo>
                <a:lnTo>
                  <a:pt x="9349028" y="518228"/>
                </a:lnTo>
                <a:lnTo>
                  <a:pt x="9392080" y="496081"/>
                </a:lnTo>
                <a:lnTo>
                  <a:pt x="9435364" y="474388"/>
                </a:lnTo>
                <a:lnTo>
                  <a:pt x="9478875" y="453154"/>
                </a:lnTo>
                <a:lnTo>
                  <a:pt x="9522610" y="432378"/>
                </a:lnTo>
                <a:lnTo>
                  <a:pt x="9566565" y="412063"/>
                </a:lnTo>
                <a:lnTo>
                  <a:pt x="9610737" y="392212"/>
                </a:lnTo>
                <a:lnTo>
                  <a:pt x="9655122" y="372825"/>
                </a:lnTo>
                <a:lnTo>
                  <a:pt x="9699716" y="353906"/>
                </a:lnTo>
                <a:lnTo>
                  <a:pt x="9744516" y="335455"/>
                </a:lnTo>
                <a:lnTo>
                  <a:pt x="9789518" y="317476"/>
                </a:lnTo>
                <a:lnTo>
                  <a:pt x="9834718" y="299969"/>
                </a:lnTo>
                <a:lnTo>
                  <a:pt x="9880113" y="282937"/>
                </a:lnTo>
                <a:lnTo>
                  <a:pt x="9925699" y="266382"/>
                </a:lnTo>
                <a:lnTo>
                  <a:pt x="9971473" y="250305"/>
                </a:lnTo>
                <a:lnTo>
                  <a:pt x="10017430" y="234709"/>
                </a:lnTo>
                <a:lnTo>
                  <a:pt x="10063567" y="219596"/>
                </a:lnTo>
                <a:lnTo>
                  <a:pt x="10109881" y="204967"/>
                </a:lnTo>
                <a:lnTo>
                  <a:pt x="10156368" y="190825"/>
                </a:lnTo>
                <a:lnTo>
                  <a:pt x="10203024" y="177171"/>
                </a:lnTo>
                <a:lnTo>
                  <a:pt x="10249846" y="164008"/>
                </a:lnTo>
                <a:lnTo>
                  <a:pt x="10296829" y="151337"/>
                </a:lnTo>
                <a:lnTo>
                  <a:pt x="10343971" y="139160"/>
                </a:lnTo>
                <a:lnTo>
                  <a:pt x="10391267" y="127479"/>
                </a:lnTo>
                <a:lnTo>
                  <a:pt x="10438715" y="116297"/>
                </a:lnTo>
                <a:lnTo>
                  <a:pt x="10486309" y="105615"/>
                </a:lnTo>
                <a:lnTo>
                  <a:pt x="10534048" y="95434"/>
                </a:lnTo>
                <a:lnTo>
                  <a:pt x="10581926" y="85758"/>
                </a:lnTo>
                <a:lnTo>
                  <a:pt x="10629941" y="76588"/>
                </a:lnTo>
                <a:lnTo>
                  <a:pt x="10678088" y="67926"/>
                </a:lnTo>
                <a:lnTo>
                  <a:pt x="10726365" y="59773"/>
                </a:lnTo>
                <a:lnTo>
                  <a:pt x="10774767" y="52133"/>
                </a:lnTo>
                <a:lnTo>
                  <a:pt x="10823291" y="45006"/>
                </a:lnTo>
                <a:lnTo>
                  <a:pt x="10871933" y="38395"/>
                </a:lnTo>
                <a:lnTo>
                  <a:pt x="10920690" y="32302"/>
                </a:lnTo>
                <a:lnTo>
                  <a:pt x="10969557" y="26728"/>
                </a:lnTo>
                <a:lnTo>
                  <a:pt x="11018532" y="21676"/>
                </a:lnTo>
                <a:lnTo>
                  <a:pt x="11067610" y="17147"/>
                </a:lnTo>
                <a:lnTo>
                  <a:pt x="11116788" y="13144"/>
                </a:lnTo>
                <a:lnTo>
                  <a:pt x="11166063" y="9669"/>
                </a:lnTo>
                <a:lnTo>
                  <a:pt x="11215430" y="6722"/>
                </a:lnTo>
                <a:lnTo>
                  <a:pt x="11264886" y="4307"/>
                </a:lnTo>
                <a:lnTo>
                  <a:pt x="11314428" y="2426"/>
                </a:lnTo>
                <a:lnTo>
                  <a:pt x="11364051" y="1079"/>
                </a:lnTo>
                <a:lnTo>
                  <a:pt x="11413752" y="270"/>
                </a:lnTo>
                <a:lnTo>
                  <a:pt x="11463528" y="0"/>
                </a:lnTo>
                <a:close/>
              </a:path>
            </a:pathLst>
          </a:custGeom>
          <a:solidFill>
            <a:srgbClr val="395FFF"/>
          </a:solidFill>
        </p:spPr>
        <p:txBody>
          <a:bodyPr wrap="square" lIns="0" tIns="0" rIns="0" bIns="0" rtlCol="0"/>
          <a:lstStyle/>
          <a:p>
            <a:endParaRPr/>
          </a:p>
        </p:txBody>
      </p:sp>
      <p:sp>
        <p:nvSpPr>
          <p:cNvPr id="19" name="bg object 19"/>
          <p:cNvSpPr/>
          <p:nvPr/>
        </p:nvSpPr>
        <p:spPr>
          <a:xfrm>
            <a:off x="256248" y="5605498"/>
            <a:ext cx="594995" cy="544830"/>
          </a:xfrm>
          <a:custGeom>
            <a:avLst/>
            <a:gdLst/>
            <a:ahLst/>
            <a:cxnLst/>
            <a:rect l="l" t="t" r="r" b="b"/>
            <a:pathLst>
              <a:path w="594994" h="544829">
                <a:moveTo>
                  <a:pt x="111749" y="4941"/>
                </a:moveTo>
                <a:lnTo>
                  <a:pt x="65670" y="14623"/>
                </a:lnTo>
                <a:lnTo>
                  <a:pt x="30178" y="39240"/>
                </a:lnTo>
                <a:lnTo>
                  <a:pt x="7534" y="74748"/>
                </a:lnTo>
                <a:lnTo>
                  <a:pt x="0" y="117103"/>
                </a:lnTo>
                <a:lnTo>
                  <a:pt x="2475" y="137674"/>
                </a:lnTo>
                <a:lnTo>
                  <a:pt x="18088" y="178089"/>
                </a:lnTo>
                <a:lnTo>
                  <a:pt x="254805" y="518457"/>
                </a:lnTo>
                <a:lnTo>
                  <a:pt x="299893" y="544341"/>
                </a:lnTo>
                <a:lnTo>
                  <a:pt x="324101" y="537870"/>
                </a:lnTo>
                <a:lnTo>
                  <a:pt x="344981" y="518457"/>
                </a:lnTo>
                <a:lnTo>
                  <a:pt x="442908" y="378468"/>
                </a:lnTo>
                <a:lnTo>
                  <a:pt x="356354" y="254783"/>
                </a:lnTo>
                <a:lnTo>
                  <a:pt x="356354" y="254115"/>
                </a:lnTo>
                <a:lnTo>
                  <a:pt x="356759" y="253629"/>
                </a:lnTo>
                <a:lnTo>
                  <a:pt x="357225" y="253021"/>
                </a:lnTo>
                <a:lnTo>
                  <a:pt x="358095" y="252940"/>
                </a:lnTo>
                <a:lnTo>
                  <a:pt x="540584" y="252940"/>
                </a:lnTo>
                <a:lnTo>
                  <a:pt x="566997" y="226930"/>
                </a:lnTo>
                <a:lnTo>
                  <a:pt x="586860" y="189102"/>
                </a:lnTo>
                <a:lnTo>
                  <a:pt x="310902" y="189102"/>
                </a:lnTo>
                <a:lnTo>
                  <a:pt x="310295" y="188900"/>
                </a:lnTo>
                <a:lnTo>
                  <a:pt x="309481" y="187762"/>
                </a:lnTo>
                <a:lnTo>
                  <a:pt x="224146" y="65802"/>
                </a:lnTo>
                <a:lnTo>
                  <a:pt x="204418" y="41602"/>
                </a:lnTo>
                <a:lnTo>
                  <a:pt x="180234" y="22065"/>
                </a:lnTo>
                <a:lnTo>
                  <a:pt x="149906" y="9182"/>
                </a:lnTo>
                <a:lnTo>
                  <a:pt x="111749" y="4941"/>
                </a:lnTo>
                <a:close/>
              </a:path>
              <a:path w="594994" h="544829">
                <a:moveTo>
                  <a:pt x="465918" y="512949"/>
                </a:moveTo>
                <a:lnTo>
                  <a:pt x="457338" y="512949"/>
                </a:lnTo>
                <a:lnTo>
                  <a:pt x="457338" y="544341"/>
                </a:lnTo>
                <a:lnTo>
                  <a:pt x="465918" y="544341"/>
                </a:lnTo>
                <a:lnTo>
                  <a:pt x="465918" y="512949"/>
                </a:lnTo>
                <a:close/>
              </a:path>
              <a:path w="594994" h="544829">
                <a:moveTo>
                  <a:pt x="496071" y="505455"/>
                </a:moveTo>
                <a:lnTo>
                  <a:pt x="487835" y="505455"/>
                </a:lnTo>
                <a:lnTo>
                  <a:pt x="487835" y="544341"/>
                </a:lnTo>
                <a:lnTo>
                  <a:pt x="496476" y="544341"/>
                </a:lnTo>
                <a:lnTo>
                  <a:pt x="496294" y="518397"/>
                </a:lnTo>
                <a:lnTo>
                  <a:pt x="506196" y="518397"/>
                </a:lnTo>
                <a:lnTo>
                  <a:pt x="496071" y="505455"/>
                </a:lnTo>
                <a:close/>
              </a:path>
              <a:path w="594994" h="544829">
                <a:moveTo>
                  <a:pt x="532903" y="518822"/>
                </a:moveTo>
                <a:lnTo>
                  <a:pt x="524403" y="518822"/>
                </a:lnTo>
                <a:lnTo>
                  <a:pt x="524201" y="544341"/>
                </a:lnTo>
                <a:lnTo>
                  <a:pt x="532903" y="544341"/>
                </a:lnTo>
                <a:lnTo>
                  <a:pt x="532903" y="518822"/>
                </a:lnTo>
                <a:close/>
              </a:path>
              <a:path w="594994" h="544829">
                <a:moveTo>
                  <a:pt x="506196" y="518397"/>
                </a:moveTo>
                <a:lnTo>
                  <a:pt x="496294" y="518397"/>
                </a:lnTo>
                <a:lnTo>
                  <a:pt x="509347" y="535105"/>
                </a:lnTo>
                <a:lnTo>
                  <a:pt x="511128" y="535105"/>
                </a:lnTo>
                <a:lnTo>
                  <a:pt x="512929" y="532756"/>
                </a:lnTo>
                <a:lnTo>
                  <a:pt x="520399" y="523744"/>
                </a:lnTo>
                <a:lnTo>
                  <a:pt x="510379" y="523744"/>
                </a:lnTo>
                <a:lnTo>
                  <a:pt x="506196" y="518397"/>
                </a:lnTo>
                <a:close/>
              </a:path>
              <a:path w="594994" h="544829">
                <a:moveTo>
                  <a:pt x="532903" y="505455"/>
                </a:moveTo>
                <a:lnTo>
                  <a:pt x="524869" y="505455"/>
                </a:lnTo>
                <a:lnTo>
                  <a:pt x="510379" y="523744"/>
                </a:lnTo>
                <a:lnTo>
                  <a:pt x="520399" y="523744"/>
                </a:lnTo>
                <a:lnTo>
                  <a:pt x="522582" y="521111"/>
                </a:lnTo>
                <a:lnTo>
                  <a:pt x="524403" y="518822"/>
                </a:lnTo>
                <a:lnTo>
                  <a:pt x="532903" y="518822"/>
                </a:lnTo>
                <a:lnTo>
                  <a:pt x="532903" y="505455"/>
                </a:lnTo>
                <a:close/>
              </a:path>
              <a:path w="594994" h="544829">
                <a:moveTo>
                  <a:pt x="480347" y="505455"/>
                </a:moveTo>
                <a:lnTo>
                  <a:pt x="442908" y="505455"/>
                </a:lnTo>
                <a:lnTo>
                  <a:pt x="442908" y="512949"/>
                </a:lnTo>
                <a:lnTo>
                  <a:pt x="480347" y="512949"/>
                </a:lnTo>
                <a:lnTo>
                  <a:pt x="480347" y="505455"/>
                </a:lnTo>
                <a:close/>
              </a:path>
              <a:path w="594994" h="544829">
                <a:moveTo>
                  <a:pt x="540584" y="252940"/>
                </a:moveTo>
                <a:lnTo>
                  <a:pt x="358095" y="252940"/>
                </a:lnTo>
                <a:lnTo>
                  <a:pt x="358682" y="253406"/>
                </a:lnTo>
                <a:lnTo>
                  <a:pt x="378605" y="266821"/>
                </a:lnTo>
                <a:lnTo>
                  <a:pt x="400724" y="276864"/>
                </a:lnTo>
                <a:lnTo>
                  <a:pt x="424665" y="283163"/>
                </a:lnTo>
                <a:lnTo>
                  <a:pt x="450052" y="285345"/>
                </a:lnTo>
                <a:lnTo>
                  <a:pt x="495856" y="278071"/>
                </a:lnTo>
                <a:lnTo>
                  <a:pt x="535632" y="257816"/>
                </a:lnTo>
                <a:lnTo>
                  <a:pt x="540584" y="252940"/>
                </a:lnTo>
                <a:close/>
              </a:path>
              <a:path w="594994" h="544829">
                <a:moveTo>
                  <a:pt x="450052" y="0"/>
                </a:moveTo>
                <a:lnTo>
                  <a:pt x="404248" y="7273"/>
                </a:lnTo>
                <a:lnTo>
                  <a:pt x="364472" y="27528"/>
                </a:lnTo>
                <a:lnTo>
                  <a:pt x="333108" y="58414"/>
                </a:lnTo>
                <a:lnTo>
                  <a:pt x="312540" y="97582"/>
                </a:lnTo>
                <a:lnTo>
                  <a:pt x="305155" y="142682"/>
                </a:lnTo>
                <a:lnTo>
                  <a:pt x="305620" y="154220"/>
                </a:lnTo>
                <a:lnTo>
                  <a:pt x="306994" y="165507"/>
                </a:lnTo>
                <a:lnTo>
                  <a:pt x="309244" y="176506"/>
                </a:lnTo>
                <a:lnTo>
                  <a:pt x="312339" y="187178"/>
                </a:lnTo>
                <a:lnTo>
                  <a:pt x="312582" y="187887"/>
                </a:lnTo>
                <a:lnTo>
                  <a:pt x="312197" y="188657"/>
                </a:lnTo>
                <a:lnTo>
                  <a:pt x="310902" y="189102"/>
                </a:lnTo>
                <a:lnTo>
                  <a:pt x="586860" y="189102"/>
                </a:lnTo>
                <a:lnTo>
                  <a:pt x="587564" y="187762"/>
                </a:lnTo>
                <a:lnTo>
                  <a:pt x="594950" y="142662"/>
                </a:lnTo>
                <a:lnTo>
                  <a:pt x="587562" y="97572"/>
                </a:lnTo>
                <a:lnTo>
                  <a:pt x="566991" y="58410"/>
                </a:lnTo>
                <a:lnTo>
                  <a:pt x="535624" y="27527"/>
                </a:lnTo>
                <a:lnTo>
                  <a:pt x="495848" y="7273"/>
                </a:lnTo>
                <a:lnTo>
                  <a:pt x="450052" y="0"/>
                </a:lnTo>
                <a:close/>
              </a:path>
            </a:pathLst>
          </a:custGeom>
          <a:solidFill>
            <a:srgbClr val="FFFFFF"/>
          </a:solidFill>
        </p:spPr>
        <p:txBody>
          <a:bodyPr wrap="square" lIns="0" tIns="0" rIns="0" bIns="0" rtlCol="0"/>
          <a:lstStyle/>
          <a:p>
            <a:endParaRPr/>
          </a:p>
        </p:txBody>
      </p:sp>
      <p:pic>
        <p:nvPicPr>
          <p:cNvPr id="20" name="bg object 20"/>
          <p:cNvPicPr/>
          <p:nvPr/>
        </p:nvPicPr>
        <p:blipFill>
          <a:blip r:embed="rId2" cstate="screen">
            <a:extLst>
              <a:ext uri="{28A0092B-C50C-407E-A947-70E740481C1C}">
                <a14:useLocalDpi xmlns:a14="http://schemas.microsoft.com/office/drawing/2010/main"/>
              </a:ext>
            </a:extLst>
          </a:blip>
          <a:stretch>
            <a:fillRect/>
          </a:stretch>
        </p:blipFill>
        <p:spPr>
          <a:xfrm>
            <a:off x="4418076" y="0"/>
            <a:ext cx="7773924" cy="6857998"/>
          </a:xfrm>
          <a:prstGeom prst="rect">
            <a:avLst/>
          </a:prstGeom>
        </p:spPr>
      </p:pic>
      <p:sp>
        <p:nvSpPr>
          <p:cNvPr id="2" name="Holder 2"/>
          <p:cNvSpPr>
            <a:spLocks noGrp="1"/>
          </p:cNvSpPr>
          <p:nvPr>
            <p:ph type="title"/>
          </p:nvPr>
        </p:nvSpPr>
        <p:spPr/>
        <p:txBody>
          <a:bodyPr lIns="0" tIns="0" rIns="0" bIns="0"/>
          <a:lstStyle>
            <a:lvl1pPr>
              <a:defRPr sz="2250" b="0" i="0">
                <a:solidFill>
                  <a:srgbClr val="395FF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80727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A2234">
              <a:alpha val="89411"/>
            </a:srgbClr>
          </a:solidFill>
        </p:spPr>
        <p:txBody>
          <a:bodyPr wrap="square" lIns="0" tIns="0" rIns="0" bIns="0" rtlCol="0"/>
          <a:lstStyle/>
          <a:p>
            <a:endParaRPr/>
          </a:p>
        </p:txBody>
      </p:sp>
      <p:sp>
        <p:nvSpPr>
          <p:cNvPr id="17" name="bg object 17"/>
          <p:cNvSpPr/>
          <p:nvPr/>
        </p:nvSpPr>
        <p:spPr>
          <a:xfrm>
            <a:off x="2468879" y="3643884"/>
            <a:ext cx="0" cy="457200"/>
          </a:xfrm>
          <a:custGeom>
            <a:avLst/>
            <a:gdLst/>
            <a:ahLst/>
            <a:cxnLst/>
            <a:rect l="l" t="t" r="r" b="b"/>
            <a:pathLst>
              <a:path h="457200">
                <a:moveTo>
                  <a:pt x="0" y="457200"/>
                </a:moveTo>
                <a:lnTo>
                  <a:pt x="0" y="0"/>
                </a:lnTo>
              </a:path>
            </a:pathLst>
          </a:custGeom>
          <a:ln w="6350">
            <a:solidFill>
              <a:srgbClr val="FFFFFF"/>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0669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0" i="0">
                <a:solidFill>
                  <a:srgbClr val="395FFF"/>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16163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F4930-A2BB-3BDE-3B80-5AFB721C8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F9C28D-6938-2123-F1ED-4FAD50E0C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2E3C8A-19E6-6972-77AD-1073AB794992}"/>
              </a:ext>
            </a:extLst>
          </p:cNvPr>
          <p:cNvSpPr>
            <a:spLocks noGrp="1"/>
          </p:cNvSpPr>
          <p:nvPr>
            <p:ph type="dt" sz="half" idx="10"/>
          </p:nvPr>
        </p:nvSpPr>
        <p:spPr/>
        <p:txBody>
          <a:bodyPr/>
          <a:lstStyle/>
          <a:p>
            <a:fld id="{DD209DDA-8F65-41B6-9F7F-0B987856C4D2}" type="datetimeFigureOut">
              <a:rPr lang="en-US" smtClean="0"/>
              <a:t>9/6/2024</a:t>
            </a:fld>
            <a:endParaRPr lang="en-US"/>
          </a:p>
        </p:txBody>
      </p:sp>
      <p:sp>
        <p:nvSpPr>
          <p:cNvPr id="5" name="Footer Placeholder 4">
            <a:extLst>
              <a:ext uri="{FF2B5EF4-FFF2-40B4-BE49-F238E27FC236}">
                <a16:creationId xmlns:a16="http://schemas.microsoft.com/office/drawing/2014/main" id="{B9C39FCF-D316-7E94-52F9-07C7BE5C1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E586B-43D2-6386-6483-4A4B38062E92}"/>
              </a:ext>
            </a:extLst>
          </p:cNvPr>
          <p:cNvSpPr>
            <a:spLocks noGrp="1"/>
          </p:cNvSpPr>
          <p:nvPr>
            <p:ph type="sldNum" sz="quarter" idx="12"/>
          </p:nvPr>
        </p:nvSpPr>
        <p:spPr/>
        <p:txBody>
          <a:bodyPr/>
          <a:lstStyle/>
          <a:p>
            <a:fld id="{A0F83F31-1BA6-4DE8-A098-AE8F62776D06}" type="slidenum">
              <a:rPr lang="en-US" smtClean="0"/>
              <a:t>‹#›</a:t>
            </a:fld>
            <a:endParaRPr lang="en-US"/>
          </a:p>
        </p:txBody>
      </p:sp>
    </p:spTree>
    <p:extLst>
      <p:ext uri="{BB962C8B-B14F-4D97-AF65-F5344CB8AC3E}">
        <p14:creationId xmlns:p14="http://schemas.microsoft.com/office/powerpoint/2010/main" val="3696772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FCC15-1CC2-C3B5-BBA0-B8C1E3DF41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AF434F-8598-B16D-941E-489A9E9CC9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72DBE-D020-42A4-6148-9BC7E520D6E9}"/>
              </a:ext>
            </a:extLst>
          </p:cNvPr>
          <p:cNvSpPr>
            <a:spLocks noGrp="1"/>
          </p:cNvSpPr>
          <p:nvPr>
            <p:ph type="dt" sz="half" idx="10"/>
          </p:nvPr>
        </p:nvSpPr>
        <p:spPr/>
        <p:txBody>
          <a:bodyPr/>
          <a:lstStyle/>
          <a:p>
            <a:fld id="{DD209DDA-8F65-41B6-9F7F-0B987856C4D2}" type="datetimeFigureOut">
              <a:rPr lang="en-US" smtClean="0"/>
              <a:t>9/6/2024</a:t>
            </a:fld>
            <a:endParaRPr lang="en-US"/>
          </a:p>
        </p:txBody>
      </p:sp>
      <p:sp>
        <p:nvSpPr>
          <p:cNvPr id="5" name="Footer Placeholder 4">
            <a:extLst>
              <a:ext uri="{FF2B5EF4-FFF2-40B4-BE49-F238E27FC236}">
                <a16:creationId xmlns:a16="http://schemas.microsoft.com/office/drawing/2014/main" id="{A03D4684-9A7A-EE28-71DA-A3BA13F80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C363C-1789-9773-D12D-DB8E86868523}"/>
              </a:ext>
            </a:extLst>
          </p:cNvPr>
          <p:cNvSpPr>
            <a:spLocks noGrp="1"/>
          </p:cNvSpPr>
          <p:nvPr>
            <p:ph type="sldNum" sz="quarter" idx="12"/>
          </p:nvPr>
        </p:nvSpPr>
        <p:spPr/>
        <p:txBody>
          <a:bodyPr/>
          <a:lstStyle/>
          <a:p>
            <a:fld id="{A0F83F31-1BA6-4DE8-A098-AE8F62776D06}" type="slidenum">
              <a:rPr lang="en-US" smtClean="0"/>
              <a:t>‹#›</a:t>
            </a:fld>
            <a:endParaRPr lang="en-US"/>
          </a:p>
        </p:txBody>
      </p:sp>
    </p:spTree>
    <p:extLst>
      <p:ext uri="{BB962C8B-B14F-4D97-AF65-F5344CB8AC3E}">
        <p14:creationId xmlns:p14="http://schemas.microsoft.com/office/powerpoint/2010/main" val="3821064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17178-0A51-97B8-86D4-839760CFC3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939A33-D86F-8E43-B5F3-F5377792E7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276757-2E61-FDDD-5D8B-78D3BD0240A3}"/>
              </a:ext>
            </a:extLst>
          </p:cNvPr>
          <p:cNvSpPr>
            <a:spLocks noGrp="1"/>
          </p:cNvSpPr>
          <p:nvPr>
            <p:ph type="dt" sz="half" idx="10"/>
          </p:nvPr>
        </p:nvSpPr>
        <p:spPr/>
        <p:txBody>
          <a:bodyPr/>
          <a:lstStyle/>
          <a:p>
            <a:fld id="{DD209DDA-8F65-41B6-9F7F-0B987856C4D2}" type="datetimeFigureOut">
              <a:rPr lang="en-US" smtClean="0"/>
              <a:t>9/6/2024</a:t>
            </a:fld>
            <a:endParaRPr lang="en-US"/>
          </a:p>
        </p:txBody>
      </p:sp>
      <p:sp>
        <p:nvSpPr>
          <p:cNvPr id="5" name="Footer Placeholder 4">
            <a:extLst>
              <a:ext uri="{FF2B5EF4-FFF2-40B4-BE49-F238E27FC236}">
                <a16:creationId xmlns:a16="http://schemas.microsoft.com/office/drawing/2014/main" id="{F1AC4C13-9AE7-9F7D-ECA1-42FEC6D82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5610F-1CF8-FCA8-0DD7-5B05A4B2C537}"/>
              </a:ext>
            </a:extLst>
          </p:cNvPr>
          <p:cNvSpPr>
            <a:spLocks noGrp="1"/>
          </p:cNvSpPr>
          <p:nvPr>
            <p:ph type="sldNum" sz="quarter" idx="12"/>
          </p:nvPr>
        </p:nvSpPr>
        <p:spPr/>
        <p:txBody>
          <a:bodyPr/>
          <a:lstStyle/>
          <a:p>
            <a:fld id="{A0F83F31-1BA6-4DE8-A098-AE8F62776D06}" type="slidenum">
              <a:rPr lang="en-US" smtClean="0"/>
              <a:t>‹#›</a:t>
            </a:fld>
            <a:endParaRPr lang="en-US"/>
          </a:p>
        </p:txBody>
      </p:sp>
    </p:spTree>
    <p:extLst>
      <p:ext uri="{BB962C8B-B14F-4D97-AF65-F5344CB8AC3E}">
        <p14:creationId xmlns:p14="http://schemas.microsoft.com/office/powerpoint/2010/main" val="2364328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AB8DA-B229-A9DB-FC86-96973ECD73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1F59B-2973-ED26-C38D-A0CDFBC671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F88A42-12F3-DAE6-3805-4227EF378A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44C3A8-FA2E-7CDF-17C4-4D86425B8C53}"/>
              </a:ext>
            </a:extLst>
          </p:cNvPr>
          <p:cNvSpPr>
            <a:spLocks noGrp="1"/>
          </p:cNvSpPr>
          <p:nvPr>
            <p:ph type="dt" sz="half" idx="10"/>
          </p:nvPr>
        </p:nvSpPr>
        <p:spPr/>
        <p:txBody>
          <a:bodyPr/>
          <a:lstStyle/>
          <a:p>
            <a:fld id="{DD209DDA-8F65-41B6-9F7F-0B987856C4D2}" type="datetimeFigureOut">
              <a:rPr lang="en-US" smtClean="0"/>
              <a:t>9/6/2024</a:t>
            </a:fld>
            <a:endParaRPr lang="en-US"/>
          </a:p>
        </p:txBody>
      </p:sp>
      <p:sp>
        <p:nvSpPr>
          <p:cNvPr id="6" name="Footer Placeholder 5">
            <a:extLst>
              <a:ext uri="{FF2B5EF4-FFF2-40B4-BE49-F238E27FC236}">
                <a16:creationId xmlns:a16="http://schemas.microsoft.com/office/drawing/2014/main" id="{5C922396-55D3-103D-CA0D-090E74E555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CDFB0-723E-814E-1775-BB73B49A5E7B}"/>
              </a:ext>
            </a:extLst>
          </p:cNvPr>
          <p:cNvSpPr>
            <a:spLocks noGrp="1"/>
          </p:cNvSpPr>
          <p:nvPr>
            <p:ph type="sldNum" sz="quarter" idx="12"/>
          </p:nvPr>
        </p:nvSpPr>
        <p:spPr/>
        <p:txBody>
          <a:bodyPr/>
          <a:lstStyle/>
          <a:p>
            <a:fld id="{A0F83F31-1BA6-4DE8-A098-AE8F62776D06}" type="slidenum">
              <a:rPr lang="en-US" smtClean="0"/>
              <a:t>‹#›</a:t>
            </a:fld>
            <a:endParaRPr lang="en-US"/>
          </a:p>
        </p:txBody>
      </p:sp>
    </p:spTree>
    <p:extLst>
      <p:ext uri="{BB962C8B-B14F-4D97-AF65-F5344CB8AC3E}">
        <p14:creationId xmlns:p14="http://schemas.microsoft.com/office/powerpoint/2010/main" val="4020509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7E27F-B4AC-2D3C-4015-8CC61F2CE5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CD7594-6E6C-4EB7-5E96-ABB0CE83EF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7A3BCB-24D5-A434-6932-FE0B979B1D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AA1BA9-A25E-FB96-A906-990845CC67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CE565E-EB3A-22D4-8156-6B603182F5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B6F71E-AF17-9FA0-3146-03E596CB59C0}"/>
              </a:ext>
            </a:extLst>
          </p:cNvPr>
          <p:cNvSpPr>
            <a:spLocks noGrp="1"/>
          </p:cNvSpPr>
          <p:nvPr>
            <p:ph type="dt" sz="half" idx="10"/>
          </p:nvPr>
        </p:nvSpPr>
        <p:spPr/>
        <p:txBody>
          <a:bodyPr/>
          <a:lstStyle/>
          <a:p>
            <a:fld id="{DD209DDA-8F65-41B6-9F7F-0B987856C4D2}" type="datetimeFigureOut">
              <a:rPr lang="en-US" smtClean="0"/>
              <a:t>9/6/2024</a:t>
            </a:fld>
            <a:endParaRPr lang="en-US"/>
          </a:p>
        </p:txBody>
      </p:sp>
      <p:sp>
        <p:nvSpPr>
          <p:cNvPr id="8" name="Footer Placeholder 7">
            <a:extLst>
              <a:ext uri="{FF2B5EF4-FFF2-40B4-BE49-F238E27FC236}">
                <a16:creationId xmlns:a16="http://schemas.microsoft.com/office/drawing/2014/main" id="{EBE671C2-34CF-9A58-CC84-F67F95BFC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77EE04-0369-AB35-3F43-3EA520C24C37}"/>
              </a:ext>
            </a:extLst>
          </p:cNvPr>
          <p:cNvSpPr>
            <a:spLocks noGrp="1"/>
          </p:cNvSpPr>
          <p:nvPr>
            <p:ph type="sldNum" sz="quarter" idx="12"/>
          </p:nvPr>
        </p:nvSpPr>
        <p:spPr/>
        <p:txBody>
          <a:bodyPr/>
          <a:lstStyle/>
          <a:p>
            <a:fld id="{A0F83F31-1BA6-4DE8-A098-AE8F62776D06}" type="slidenum">
              <a:rPr lang="en-US" smtClean="0"/>
              <a:t>‹#›</a:t>
            </a:fld>
            <a:endParaRPr lang="en-US"/>
          </a:p>
        </p:txBody>
      </p:sp>
    </p:spTree>
    <p:extLst>
      <p:ext uri="{BB962C8B-B14F-4D97-AF65-F5344CB8AC3E}">
        <p14:creationId xmlns:p14="http://schemas.microsoft.com/office/powerpoint/2010/main" val="1200029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CA2E2-321D-5C44-8927-FD54B17954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2B9DA6-E873-CA04-E03D-FE94F8E1D0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51C7B-C240-3F0D-AE41-1DDEA77DFAD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8DDC8D9-B64D-7D35-7EF9-C555988491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8872A3-6CFA-CF24-88C5-C88D6D78B96A}"/>
              </a:ext>
            </a:extLst>
          </p:cNvPr>
          <p:cNvSpPr>
            <a:spLocks noGrp="1"/>
          </p:cNvSpPr>
          <p:nvPr>
            <p:ph type="sldNum" sz="quarter" idx="12"/>
          </p:nvPr>
        </p:nvSpPr>
        <p:spPr/>
        <p:txBody>
          <a:bodyPr/>
          <a:lstStyle/>
          <a:p>
            <a:fld id="{DED688D6-E832-4F5A-9FCD-B8DEDCA6DC61}" type="slidenum">
              <a:rPr lang="en-US" smtClean="0"/>
              <a:t>‹#›</a:t>
            </a:fld>
            <a:endParaRPr lang="en-US"/>
          </a:p>
        </p:txBody>
      </p:sp>
    </p:spTree>
    <p:extLst>
      <p:ext uri="{BB962C8B-B14F-4D97-AF65-F5344CB8AC3E}">
        <p14:creationId xmlns:p14="http://schemas.microsoft.com/office/powerpoint/2010/main" val="2448677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92429-8BC4-A179-84DA-CB2AE25130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CFD6CC-2C73-E328-7519-BF1074C2C754}"/>
              </a:ext>
            </a:extLst>
          </p:cNvPr>
          <p:cNvSpPr>
            <a:spLocks noGrp="1"/>
          </p:cNvSpPr>
          <p:nvPr>
            <p:ph type="dt" sz="half" idx="10"/>
          </p:nvPr>
        </p:nvSpPr>
        <p:spPr/>
        <p:txBody>
          <a:bodyPr/>
          <a:lstStyle/>
          <a:p>
            <a:fld id="{DD209DDA-8F65-41B6-9F7F-0B987856C4D2}" type="datetimeFigureOut">
              <a:rPr lang="en-US" smtClean="0"/>
              <a:t>9/6/2024</a:t>
            </a:fld>
            <a:endParaRPr lang="en-US"/>
          </a:p>
        </p:txBody>
      </p:sp>
      <p:sp>
        <p:nvSpPr>
          <p:cNvPr id="4" name="Footer Placeholder 3">
            <a:extLst>
              <a:ext uri="{FF2B5EF4-FFF2-40B4-BE49-F238E27FC236}">
                <a16:creationId xmlns:a16="http://schemas.microsoft.com/office/drawing/2014/main" id="{474CFAF9-0854-59F4-49B7-10D64CC9CD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74DF94-B5AE-3C27-E882-3C9E0912673A}"/>
              </a:ext>
            </a:extLst>
          </p:cNvPr>
          <p:cNvSpPr>
            <a:spLocks noGrp="1"/>
          </p:cNvSpPr>
          <p:nvPr>
            <p:ph type="sldNum" sz="quarter" idx="12"/>
          </p:nvPr>
        </p:nvSpPr>
        <p:spPr/>
        <p:txBody>
          <a:bodyPr/>
          <a:lstStyle/>
          <a:p>
            <a:fld id="{A0F83F31-1BA6-4DE8-A098-AE8F62776D06}" type="slidenum">
              <a:rPr lang="en-US" smtClean="0"/>
              <a:t>‹#›</a:t>
            </a:fld>
            <a:endParaRPr lang="en-US"/>
          </a:p>
        </p:txBody>
      </p:sp>
    </p:spTree>
    <p:extLst>
      <p:ext uri="{BB962C8B-B14F-4D97-AF65-F5344CB8AC3E}">
        <p14:creationId xmlns:p14="http://schemas.microsoft.com/office/powerpoint/2010/main" val="1148711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5627F7-D12C-3096-E681-E5FA0F37E03A}"/>
              </a:ext>
            </a:extLst>
          </p:cNvPr>
          <p:cNvSpPr>
            <a:spLocks noGrp="1"/>
          </p:cNvSpPr>
          <p:nvPr>
            <p:ph type="dt" sz="half" idx="10"/>
          </p:nvPr>
        </p:nvSpPr>
        <p:spPr/>
        <p:txBody>
          <a:bodyPr/>
          <a:lstStyle/>
          <a:p>
            <a:fld id="{DD209DDA-8F65-41B6-9F7F-0B987856C4D2}" type="datetimeFigureOut">
              <a:rPr lang="en-US" smtClean="0"/>
              <a:t>9/6/2024</a:t>
            </a:fld>
            <a:endParaRPr lang="en-US"/>
          </a:p>
        </p:txBody>
      </p:sp>
      <p:sp>
        <p:nvSpPr>
          <p:cNvPr id="3" name="Footer Placeholder 2">
            <a:extLst>
              <a:ext uri="{FF2B5EF4-FFF2-40B4-BE49-F238E27FC236}">
                <a16:creationId xmlns:a16="http://schemas.microsoft.com/office/drawing/2014/main" id="{4AC8486E-B56C-1969-B97F-2D3449C8EA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C0940C-57E3-B405-8E7D-24EB5444FB93}"/>
              </a:ext>
            </a:extLst>
          </p:cNvPr>
          <p:cNvSpPr>
            <a:spLocks noGrp="1"/>
          </p:cNvSpPr>
          <p:nvPr>
            <p:ph type="sldNum" sz="quarter" idx="12"/>
          </p:nvPr>
        </p:nvSpPr>
        <p:spPr/>
        <p:txBody>
          <a:bodyPr/>
          <a:lstStyle/>
          <a:p>
            <a:fld id="{A0F83F31-1BA6-4DE8-A098-AE8F62776D06}" type="slidenum">
              <a:rPr lang="en-US" smtClean="0"/>
              <a:t>‹#›</a:t>
            </a:fld>
            <a:endParaRPr lang="en-US"/>
          </a:p>
        </p:txBody>
      </p:sp>
    </p:spTree>
    <p:extLst>
      <p:ext uri="{BB962C8B-B14F-4D97-AF65-F5344CB8AC3E}">
        <p14:creationId xmlns:p14="http://schemas.microsoft.com/office/powerpoint/2010/main" val="4246677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687EA-F597-D2B9-8DEF-1CDEA5E53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63DD4-C90D-CBBC-DF90-00087B4B8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533D11-281C-C4DB-2F7D-1498DBC545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EC5218-0CAE-A77D-574B-0F24F49C05C6}"/>
              </a:ext>
            </a:extLst>
          </p:cNvPr>
          <p:cNvSpPr>
            <a:spLocks noGrp="1"/>
          </p:cNvSpPr>
          <p:nvPr>
            <p:ph type="dt" sz="half" idx="10"/>
          </p:nvPr>
        </p:nvSpPr>
        <p:spPr/>
        <p:txBody>
          <a:bodyPr/>
          <a:lstStyle/>
          <a:p>
            <a:fld id="{DD209DDA-8F65-41B6-9F7F-0B987856C4D2}" type="datetimeFigureOut">
              <a:rPr lang="en-US" smtClean="0"/>
              <a:t>9/6/2024</a:t>
            </a:fld>
            <a:endParaRPr lang="en-US"/>
          </a:p>
        </p:txBody>
      </p:sp>
      <p:sp>
        <p:nvSpPr>
          <p:cNvPr id="6" name="Footer Placeholder 5">
            <a:extLst>
              <a:ext uri="{FF2B5EF4-FFF2-40B4-BE49-F238E27FC236}">
                <a16:creationId xmlns:a16="http://schemas.microsoft.com/office/drawing/2014/main" id="{9A25A4C0-1768-5269-2ECD-C2991833B0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259BA-2D0F-A28C-4ABD-628D26D544E6}"/>
              </a:ext>
            </a:extLst>
          </p:cNvPr>
          <p:cNvSpPr>
            <a:spLocks noGrp="1"/>
          </p:cNvSpPr>
          <p:nvPr>
            <p:ph type="sldNum" sz="quarter" idx="12"/>
          </p:nvPr>
        </p:nvSpPr>
        <p:spPr/>
        <p:txBody>
          <a:bodyPr/>
          <a:lstStyle/>
          <a:p>
            <a:fld id="{A0F83F31-1BA6-4DE8-A098-AE8F62776D06}" type="slidenum">
              <a:rPr lang="en-US" smtClean="0"/>
              <a:t>‹#›</a:t>
            </a:fld>
            <a:endParaRPr lang="en-US"/>
          </a:p>
        </p:txBody>
      </p:sp>
    </p:spTree>
    <p:extLst>
      <p:ext uri="{BB962C8B-B14F-4D97-AF65-F5344CB8AC3E}">
        <p14:creationId xmlns:p14="http://schemas.microsoft.com/office/powerpoint/2010/main" val="1194895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27E4-6D0A-A7C5-896F-EF3121C279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F8C9F5-B82B-E95B-1760-BA403CBFF4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5C0B59-25E7-A845-930D-5279CD5D7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072184-EA44-C2DD-E8E4-8B11FA2AD63F}"/>
              </a:ext>
            </a:extLst>
          </p:cNvPr>
          <p:cNvSpPr>
            <a:spLocks noGrp="1"/>
          </p:cNvSpPr>
          <p:nvPr>
            <p:ph type="dt" sz="half" idx="10"/>
          </p:nvPr>
        </p:nvSpPr>
        <p:spPr/>
        <p:txBody>
          <a:bodyPr/>
          <a:lstStyle/>
          <a:p>
            <a:fld id="{DD209DDA-8F65-41B6-9F7F-0B987856C4D2}" type="datetimeFigureOut">
              <a:rPr lang="en-US" smtClean="0"/>
              <a:t>9/6/2024</a:t>
            </a:fld>
            <a:endParaRPr lang="en-US"/>
          </a:p>
        </p:txBody>
      </p:sp>
      <p:sp>
        <p:nvSpPr>
          <p:cNvPr id="6" name="Footer Placeholder 5">
            <a:extLst>
              <a:ext uri="{FF2B5EF4-FFF2-40B4-BE49-F238E27FC236}">
                <a16:creationId xmlns:a16="http://schemas.microsoft.com/office/drawing/2014/main" id="{EDF61BA4-3F1D-5D1C-6115-B617FDA93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75C19-F907-7031-9AA8-56D09EBD2474}"/>
              </a:ext>
            </a:extLst>
          </p:cNvPr>
          <p:cNvSpPr>
            <a:spLocks noGrp="1"/>
          </p:cNvSpPr>
          <p:nvPr>
            <p:ph type="sldNum" sz="quarter" idx="12"/>
          </p:nvPr>
        </p:nvSpPr>
        <p:spPr/>
        <p:txBody>
          <a:bodyPr/>
          <a:lstStyle/>
          <a:p>
            <a:fld id="{A0F83F31-1BA6-4DE8-A098-AE8F62776D06}" type="slidenum">
              <a:rPr lang="en-US" smtClean="0"/>
              <a:t>‹#›</a:t>
            </a:fld>
            <a:endParaRPr lang="en-US"/>
          </a:p>
        </p:txBody>
      </p:sp>
    </p:spTree>
    <p:extLst>
      <p:ext uri="{BB962C8B-B14F-4D97-AF65-F5344CB8AC3E}">
        <p14:creationId xmlns:p14="http://schemas.microsoft.com/office/powerpoint/2010/main" val="2711787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9BA8-BFEB-D883-FCB8-3A937C9206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2C734-D1F6-6818-8B62-7F9939BD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22640-F4F0-17A9-D459-1B1BEB69B9F7}"/>
              </a:ext>
            </a:extLst>
          </p:cNvPr>
          <p:cNvSpPr>
            <a:spLocks noGrp="1"/>
          </p:cNvSpPr>
          <p:nvPr>
            <p:ph type="dt" sz="half" idx="10"/>
          </p:nvPr>
        </p:nvSpPr>
        <p:spPr/>
        <p:txBody>
          <a:bodyPr/>
          <a:lstStyle/>
          <a:p>
            <a:fld id="{DD209DDA-8F65-41B6-9F7F-0B987856C4D2}" type="datetimeFigureOut">
              <a:rPr lang="en-US" smtClean="0"/>
              <a:t>9/6/2024</a:t>
            </a:fld>
            <a:endParaRPr lang="en-US"/>
          </a:p>
        </p:txBody>
      </p:sp>
      <p:sp>
        <p:nvSpPr>
          <p:cNvPr id="5" name="Footer Placeholder 4">
            <a:extLst>
              <a:ext uri="{FF2B5EF4-FFF2-40B4-BE49-F238E27FC236}">
                <a16:creationId xmlns:a16="http://schemas.microsoft.com/office/drawing/2014/main" id="{B4EE348D-D181-B0D2-F3FD-D2E18D70C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DEBB24-FDB4-34DD-5E2E-8DD1846E1757}"/>
              </a:ext>
            </a:extLst>
          </p:cNvPr>
          <p:cNvSpPr>
            <a:spLocks noGrp="1"/>
          </p:cNvSpPr>
          <p:nvPr>
            <p:ph type="sldNum" sz="quarter" idx="12"/>
          </p:nvPr>
        </p:nvSpPr>
        <p:spPr/>
        <p:txBody>
          <a:bodyPr/>
          <a:lstStyle/>
          <a:p>
            <a:fld id="{A0F83F31-1BA6-4DE8-A098-AE8F62776D06}" type="slidenum">
              <a:rPr lang="en-US" smtClean="0"/>
              <a:t>‹#›</a:t>
            </a:fld>
            <a:endParaRPr lang="en-US"/>
          </a:p>
        </p:txBody>
      </p:sp>
    </p:spTree>
    <p:extLst>
      <p:ext uri="{BB962C8B-B14F-4D97-AF65-F5344CB8AC3E}">
        <p14:creationId xmlns:p14="http://schemas.microsoft.com/office/powerpoint/2010/main" val="2702179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E49016-9F31-1A30-435F-54B19E7557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CEC7D8-B159-C7C8-FE8E-61CEB7955D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8EAB2-5CE7-4F59-054F-4A9D4529BC50}"/>
              </a:ext>
            </a:extLst>
          </p:cNvPr>
          <p:cNvSpPr>
            <a:spLocks noGrp="1"/>
          </p:cNvSpPr>
          <p:nvPr>
            <p:ph type="dt" sz="half" idx="10"/>
          </p:nvPr>
        </p:nvSpPr>
        <p:spPr/>
        <p:txBody>
          <a:bodyPr/>
          <a:lstStyle/>
          <a:p>
            <a:fld id="{DD209DDA-8F65-41B6-9F7F-0B987856C4D2}" type="datetimeFigureOut">
              <a:rPr lang="en-US" smtClean="0"/>
              <a:t>9/6/2024</a:t>
            </a:fld>
            <a:endParaRPr lang="en-US"/>
          </a:p>
        </p:txBody>
      </p:sp>
      <p:sp>
        <p:nvSpPr>
          <p:cNvPr id="5" name="Footer Placeholder 4">
            <a:extLst>
              <a:ext uri="{FF2B5EF4-FFF2-40B4-BE49-F238E27FC236}">
                <a16:creationId xmlns:a16="http://schemas.microsoft.com/office/drawing/2014/main" id="{565E8F23-1802-1402-F0CF-50DAA9EA9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48550-DAF5-8B9B-A5EB-3C89120F56BB}"/>
              </a:ext>
            </a:extLst>
          </p:cNvPr>
          <p:cNvSpPr>
            <a:spLocks noGrp="1"/>
          </p:cNvSpPr>
          <p:nvPr>
            <p:ph type="sldNum" sz="quarter" idx="12"/>
          </p:nvPr>
        </p:nvSpPr>
        <p:spPr/>
        <p:txBody>
          <a:bodyPr/>
          <a:lstStyle/>
          <a:p>
            <a:fld id="{A0F83F31-1BA6-4DE8-A098-AE8F62776D06}" type="slidenum">
              <a:rPr lang="en-US" smtClean="0"/>
              <a:t>‹#›</a:t>
            </a:fld>
            <a:endParaRPr lang="en-US"/>
          </a:p>
        </p:txBody>
      </p:sp>
    </p:spTree>
    <p:extLst>
      <p:ext uri="{BB962C8B-B14F-4D97-AF65-F5344CB8AC3E}">
        <p14:creationId xmlns:p14="http://schemas.microsoft.com/office/powerpoint/2010/main" val="4090568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10D22-ECA3-45A8-6A88-1BD96989D2B5}"/>
              </a:ext>
            </a:extLst>
          </p:cNvPr>
          <p:cNvSpPr>
            <a:spLocks noGrp="1"/>
          </p:cNvSpPr>
          <p:nvPr>
            <p:ph type="ctrTitle"/>
          </p:nvPr>
        </p:nvSpPr>
        <p:spPr>
          <a:xfrm>
            <a:off x="0" y="1965511"/>
            <a:ext cx="4114800" cy="2387600"/>
          </a:xfrm>
        </p:spPr>
        <p:txBody>
          <a:bodyPr anchor="b">
            <a:normAutofit/>
          </a:bodyPr>
          <a:lstStyle>
            <a:lvl1pPr algn="ctr">
              <a:defRPr sz="2400"/>
            </a:lvl1pPr>
          </a:lstStyle>
          <a:p>
            <a:r>
              <a:rPr lang="en-US" dirty="0"/>
              <a:t>Click to edit Master title style</a:t>
            </a:r>
          </a:p>
        </p:txBody>
      </p:sp>
      <p:sp>
        <p:nvSpPr>
          <p:cNvPr id="3" name="Subtitle 2">
            <a:extLst>
              <a:ext uri="{FF2B5EF4-FFF2-40B4-BE49-F238E27FC236}">
                <a16:creationId xmlns:a16="http://schemas.microsoft.com/office/drawing/2014/main" id="{AF790F05-95BB-ACF7-3544-2D54DB5DC101}"/>
              </a:ext>
            </a:extLst>
          </p:cNvPr>
          <p:cNvSpPr>
            <a:spLocks noGrp="1"/>
          </p:cNvSpPr>
          <p:nvPr>
            <p:ph type="subTitle" idx="1"/>
          </p:nvPr>
        </p:nvSpPr>
        <p:spPr>
          <a:xfrm>
            <a:off x="0" y="4445186"/>
            <a:ext cx="4114800" cy="1655762"/>
          </a:xfrm>
        </p:spPr>
        <p:txBody>
          <a:bodyPr>
            <a:normAutofit/>
          </a:bodyPr>
          <a:lstStyle>
            <a:lvl1pPr marL="0" indent="0" algn="ctr">
              <a:buNone/>
              <a:defRPr sz="1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58CCC9B-4528-8DB2-3952-323F5FDB6935}"/>
              </a:ext>
            </a:extLst>
          </p:cNvPr>
          <p:cNvSpPr>
            <a:spLocks noGrp="1"/>
          </p:cNvSpPr>
          <p:nvPr>
            <p:ph type="dt" sz="half" idx="10"/>
          </p:nvPr>
        </p:nvSpPr>
        <p:spPr/>
        <p:txBody>
          <a:bodyPr/>
          <a:lstStyle>
            <a:lvl1pPr>
              <a:defRPr sz="1000"/>
            </a:lvl1pPr>
          </a:lstStyle>
          <a:p>
            <a:fld id="{21F1C8F6-F537-A543-8E07-685F09530F22}" type="datetimeFigureOut">
              <a:rPr lang="en-US" smtClean="0"/>
              <a:pPr/>
              <a:t>9/6/2024</a:t>
            </a:fld>
            <a:endParaRPr lang="en-US" dirty="0"/>
          </a:p>
        </p:txBody>
      </p:sp>
      <p:sp>
        <p:nvSpPr>
          <p:cNvPr id="5" name="Footer Placeholder 4">
            <a:extLst>
              <a:ext uri="{FF2B5EF4-FFF2-40B4-BE49-F238E27FC236}">
                <a16:creationId xmlns:a16="http://schemas.microsoft.com/office/drawing/2014/main" id="{883C713C-0919-44C0-CFBD-24143FF7BDD5}"/>
              </a:ext>
            </a:extLst>
          </p:cNvPr>
          <p:cNvSpPr>
            <a:spLocks noGrp="1"/>
          </p:cNvSpPr>
          <p:nvPr>
            <p:ph type="ftr" sz="quarter" idx="11"/>
          </p:nvPr>
        </p:nvSpPr>
        <p:spPr/>
        <p:txBody>
          <a:bodyPr/>
          <a:lstStyle>
            <a:lvl1pPr>
              <a:defRPr sz="1000"/>
            </a:lvl1pPr>
          </a:lstStyle>
          <a:p>
            <a:endParaRPr lang="en-US"/>
          </a:p>
        </p:txBody>
      </p:sp>
      <p:sp>
        <p:nvSpPr>
          <p:cNvPr id="6" name="Slide Number Placeholder 5">
            <a:extLst>
              <a:ext uri="{FF2B5EF4-FFF2-40B4-BE49-F238E27FC236}">
                <a16:creationId xmlns:a16="http://schemas.microsoft.com/office/drawing/2014/main" id="{261DB61B-B143-DFA7-96E8-05C76EC42C00}"/>
              </a:ext>
            </a:extLst>
          </p:cNvPr>
          <p:cNvSpPr>
            <a:spLocks noGrp="1"/>
          </p:cNvSpPr>
          <p:nvPr>
            <p:ph type="sldNum" sz="quarter" idx="12"/>
          </p:nvPr>
        </p:nvSpPr>
        <p:spPr>
          <a:xfrm>
            <a:off x="8962869" y="6356350"/>
            <a:ext cx="2743200" cy="365125"/>
          </a:xfrm>
        </p:spPr>
        <p:txBody>
          <a:bodyPr/>
          <a:lstStyle>
            <a:lvl1pPr>
              <a:defRPr sz="1000"/>
            </a:lvl1pPr>
          </a:lstStyle>
          <a:p>
            <a:fld id="{60E0043C-8871-8641-B07E-1A97482E98AE}" type="slidenum">
              <a:rPr lang="en-US" smtClean="0"/>
              <a:pPr/>
              <a:t>‹#›</a:t>
            </a:fld>
            <a:endParaRPr lang="en-US"/>
          </a:p>
        </p:txBody>
      </p:sp>
    </p:spTree>
    <p:extLst>
      <p:ext uri="{BB962C8B-B14F-4D97-AF65-F5344CB8AC3E}">
        <p14:creationId xmlns:p14="http://schemas.microsoft.com/office/powerpoint/2010/main" val="1018103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72BC-4F23-15CF-C378-0D63364A952E}"/>
              </a:ext>
            </a:extLst>
          </p:cNvPr>
          <p:cNvSpPr>
            <a:spLocks noGrp="1"/>
          </p:cNvSpPr>
          <p:nvPr>
            <p:ph type="title"/>
          </p:nvPr>
        </p:nvSpPr>
        <p:spPr/>
        <p:txBody>
          <a:bodyPr>
            <a:normAutofit/>
          </a:bodyPr>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5E3A681A-5059-5702-FEC2-4E585D17A2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CD774-9924-0F5D-BDE3-68FFA3D8DD42}"/>
              </a:ext>
            </a:extLst>
          </p:cNvPr>
          <p:cNvSpPr>
            <a:spLocks noGrp="1"/>
          </p:cNvSpPr>
          <p:nvPr>
            <p:ph type="dt" sz="half" idx="10"/>
          </p:nvPr>
        </p:nvSpPr>
        <p:spPr/>
        <p:txBody>
          <a:bodyPr/>
          <a:lstStyle/>
          <a:p>
            <a:fld id="{21F1C8F6-F537-A543-8E07-685F09530F22}" type="datetimeFigureOut">
              <a:rPr lang="en-US" smtClean="0"/>
              <a:t>9/6/2024</a:t>
            </a:fld>
            <a:endParaRPr lang="en-US"/>
          </a:p>
        </p:txBody>
      </p:sp>
      <p:sp>
        <p:nvSpPr>
          <p:cNvPr id="5" name="Footer Placeholder 4">
            <a:extLst>
              <a:ext uri="{FF2B5EF4-FFF2-40B4-BE49-F238E27FC236}">
                <a16:creationId xmlns:a16="http://schemas.microsoft.com/office/drawing/2014/main" id="{28C0AD55-EA7C-5E33-3B4F-204EBD189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9B4CC-DD91-7388-CCD1-03B0D046FBE7}"/>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1670473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7995-2EFE-1701-8781-4735B6D65F8C}"/>
              </a:ext>
            </a:extLst>
          </p:cNvPr>
          <p:cNvSpPr>
            <a:spLocks noGrp="1"/>
          </p:cNvSpPr>
          <p:nvPr>
            <p:ph type="title"/>
          </p:nvPr>
        </p:nvSpPr>
        <p:spPr>
          <a:xfrm>
            <a:off x="1843686" y="-591252"/>
            <a:ext cx="10215901" cy="2852737"/>
          </a:xfrm>
        </p:spPr>
        <p:txBody>
          <a:bodyPr anchor="b">
            <a:normAutofit/>
          </a:bodyPr>
          <a:lstStyle>
            <a:lvl1pPr>
              <a:defRPr sz="2000"/>
            </a:lvl1pPr>
          </a:lstStyle>
          <a:p>
            <a:r>
              <a:rPr lang="en-US" dirty="0"/>
              <a:t>Click to edit Master title style</a:t>
            </a:r>
          </a:p>
        </p:txBody>
      </p:sp>
      <p:sp>
        <p:nvSpPr>
          <p:cNvPr id="3" name="Text Placeholder 2">
            <a:extLst>
              <a:ext uri="{FF2B5EF4-FFF2-40B4-BE49-F238E27FC236}">
                <a16:creationId xmlns:a16="http://schemas.microsoft.com/office/drawing/2014/main" id="{CAC8BF12-B83C-D0A7-21F0-18AE96F22250}"/>
              </a:ext>
            </a:extLst>
          </p:cNvPr>
          <p:cNvSpPr>
            <a:spLocks noGrp="1"/>
          </p:cNvSpPr>
          <p:nvPr>
            <p:ph type="body" idx="1"/>
          </p:nvPr>
        </p:nvSpPr>
        <p:spPr>
          <a:xfrm>
            <a:off x="1843686" y="2288473"/>
            <a:ext cx="10215901" cy="1500187"/>
          </a:xfrm>
        </p:spPr>
        <p:txBody>
          <a:bodyPr>
            <a:normAutofit/>
          </a:bodyPr>
          <a:lstStyle>
            <a:lvl1pPr marL="0" indent="0">
              <a:buNone/>
              <a:defRPr sz="16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004A960-6E4B-734F-7EB5-EF8C872C4004}"/>
              </a:ext>
            </a:extLst>
          </p:cNvPr>
          <p:cNvSpPr>
            <a:spLocks noGrp="1"/>
          </p:cNvSpPr>
          <p:nvPr>
            <p:ph type="dt" sz="half" idx="10"/>
          </p:nvPr>
        </p:nvSpPr>
        <p:spPr/>
        <p:txBody>
          <a:bodyPr/>
          <a:lstStyle/>
          <a:p>
            <a:fld id="{21F1C8F6-F537-A543-8E07-685F09530F22}" type="datetimeFigureOut">
              <a:rPr lang="en-US" smtClean="0"/>
              <a:t>9/6/2024</a:t>
            </a:fld>
            <a:endParaRPr lang="en-US"/>
          </a:p>
        </p:txBody>
      </p:sp>
      <p:sp>
        <p:nvSpPr>
          <p:cNvPr id="5" name="Footer Placeholder 4">
            <a:extLst>
              <a:ext uri="{FF2B5EF4-FFF2-40B4-BE49-F238E27FC236}">
                <a16:creationId xmlns:a16="http://schemas.microsoft.com/office/drawing/2014/main" id="{94DDC5E5-EAF4-E82A-D99C-A62B9B934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66380-92F1-E823-3F65-BB299236CA47}"/>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85445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17FA-DC0B-578F-8EC7-0A42AE6F51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64A809-47C3-B204-D9F7-71A95E2D95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9A2BA9-47F3-932D-9CBC-40E846B2F7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D737D0-FB72-EB8D-5968-F0AD6B25CDE0}"/>
              </a:ext>
            </a:extLst>
          </p:cNvPr>
          <p:cNvSpPr>
            <a:spLocks noGrp="1"/>
          </p:cNvSpPr>
          <p:nvPr>
            <p:ph type="dt" sz="half" idx="10"/>
          </p:nvPr>
        </p:nvSpPr>
        <p:spPr/>
        <p:txBody>
          <a:bodyPr/>
          <a:lstStyle/>
          <a:p>
            <a:fld id="{21F1C8F6-F537-A543-8E07-685F09530F22}" type="datetimeFigureOut">
              <a:rPr lang="en-US" smtClean="0"/>
              <a:t>9/6/2024</a:t>
            </a:fld>
            <a:endParaRPr lang="en-US"/>
          </a:p>
        </p:txBody>
      </p:sp>
      <p:sp>
        <p:nvSpPr>
          <p:cNvPr id="6" name="Footer Placeholder 5">
            <a:extLst>
              <a:ext uri="{FF2B5EF4-FFF2-40B4-BE49-F238E27FC236}">
                <a16:creationId xmlns:a16="http://schemas.microsoft.com/office/drawing/2014/main" id="{D3C94856-0BB1-E99C-11AE-16A5A1117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EB3EA9-2F10-DDAF-F3DB-B13A09993A64}"/>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34444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3D3D7-FFEC-1EB5-9101-B22102032C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38ADFC-A6C9-CB01-5B2A-671F44F96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FAB2CD-B195-1BB4-18CB-E3959AF51F7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4ECF368-9481-64B4-0C2B-908951EB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D42C6-445D-E7BD-9BC6-322A9BFB9CEE}"/>
              </a:ext>
            </a:extLst>
          </p:cNvPr>
          <p:cNvSpPr>
            <a:spLocks noGrp="1"/>
          </p:cNvSpPr>
          <p:nvPr>
            <p:ph type="sldNum" sz="quarter" idx="12"/>
          </p:nvPr>
        </p:nvSpPr>
        <p:spPr/>
        <p:txBody>
          <a:bodyPr/>
          <a:lstStyle/>
          <a:p>
            <a:fld id="{DED688D6-E832-4F5A-9FCD-B8DEDCA6DC61}" type="slidenum">
              <a:rPr lang="en-US" smtClean="0"/>
              <a:t>‹#›</a:t>
            </a:fld>
            <a:endParaRPr lang="en-US"/>
          </a:p>
        </p:txBody>
      </p:sp>
      <p:sp>
        <p:nvSpPr>
          <p:cNvPr id="7" name="Slide Number Placeholder 6">
            <a:extLst>
              <a:ext uri="{FF2B5EF4-FFF2-40B4-BE49-F238E27FC236}">
                <a16:creationId xmlns:a16="http://schemas.microsoft.com/office/drawing/2014/main" id="{ED58D63A-2EAE-DB4F-BF9F-62441CFD899E}"/>
              </a:ext>
            </a:extLst>
          </p:cNvPr>
          <p:cNvSpPr txBox="1">
            <a:spLocks/>
          </p:cNvSpPr>
          <p:nvPr userDrawn="1"/>
        </p:nvSpPr>
        <p:spPr>
          <a:xfrm>
            <a:off x="90443" y="6371060"/>
            <a:ext cx="72140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D688D6-E832-4F5A-9FCD-B8DEDCA6DC61}" type="slidenum">
              <a:rPr lang="en-US" smtClean="0"/>
              <a:pPr/>
              <a:t>‹#›</a:t>
            </a:fld>
            <a:endParaRPr lang="en-US" dirty="0"/>
          </a:p>
        </p:txBody>
      </p:sp>
    </p:spTree>
    <p:extLst>
      <p:ext uri="{BB962C8B-B14F-4D97-AF65-F5344CB8AC3E}">
        <p14:creationId xmlns:p14="http://schemas.microsoft.com/office/powerpoint/2010/main" val="929537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10EF-9C21-F4F5-A0E2-B932977DFD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3E4DA5-8FB7-CEE5-8236-658401FE24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341CAA-8360-7FD9-2297-759E487EDA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D6AA5A-E294-D7B0-DB25-F280B51CAF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9401-A734-E85F-DB2A-62536C0D7C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75B107-7849-380E-F5F2-29F0CA73E435}"/>
              </a:ext>
            </a:extLst>
          </p:cNvPr>
          <p:cNvSpPr>
            <a:spLocks noGrp="1"/>
          </p:cNvSpPr>
          <p:nvPr>
            <p:ph type="dt" sz="half" idx="10"/>
          </p:nvPr>
        </p:nvSpPr>
        <p:spPr/>
        <p:txBody>
          <a:bodyPr/>
          <a:lstStyle/>
          <a:p>
            <a:fld id="{21F1C8F6-F537-A543-8E07-685F09530F22}" type="datetimeFigureOut">
              <a:rPr lang="en-US" smtClean="0"/>
              <a:t>9/6/2024</a:t>
            </a:fld>
            <a:endParaRPr lang="en-US"/>
          </a:p>
        </p:txBody>
      </p:sp>
      <p:sp>
        <p:nvSpPr>
          <p:cNvPr id="8" name="Footer Placeholder 7">
            <a:extLst>
              <a:ext uri="{FF2B5EF4-FFF2-40B4-BE49-F238E27FC236}">
                <a16:creationId xmlns:a16="http://schemas.microsoft.com/office/drawing/2014/main" id="{6C868FFA-E5D7-5405-04A0-596B69D871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A80D9A-1917-0A99-F8B3-966A8A155F27}"/>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40452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BACC3-BDCA-79FB-2F3F-B3D03542FA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704569-9093-FF86-EFEA-A26B0037433E}"/>
              </a:ext>
            </a:extLst>
          </p:cNvPr>
          <p:cNvSpPr>
            <a:spLocks noGrp="1"/>
          </p:cNvSpPr>
          <p:nvPr>
            <p:ph type="dt" sz="half" idx="10"/>
          </p:nvPr>
        </p:nvSpPr>
        <p:spPr/>
        <p:txBody>
          <a:bodyPr/>
          <a:lstStyle/>
          <a:p>
            <a:fld id="{21F1C8F6-F537-A543-8E07-685F09530F22}" type="datetimeFigureOut">
              <a:rPr lang="en-US" smtClean="0"/>
              <a:t>9/6/2024</a:t>
            </a:fld>
            <a:endParaRPr lang="en-US"/>
          </a:p>
        </p:txBody>
      </p:sp>
      <p:sp>
        <p:nvSpPr>
          <p:cNvPr id="4" name="Footer Placeholder 3">
            <a:extLst>
              <a:ext uri="{FF2B5EF4-FFF2-40B4-BE49-F238E27FC236}">
                <a16:creationId xmlns:a16="http://schemas.microsoft.com/office/drawing/2014/main" id="{4CCB43A5-9534-7B2A-DFD6-FD56D1ED83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392214-8A52-F71F-C9ED-58045666F932}"/>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1959479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65CA5F-D9E7-9D00-C828-52571B47E43A}"/>
              </a:ext>
            </a:extLst>
          </p:cNvPr>
          <p:cNvSpPr>
            <a:spLocks noGrp="1"/>
          </p:cNvSpPr>
          <p:nvPr>
            <p:ph type="dt" sz="half" idx="10"/>
          </p:nvPr>
        </p:nvSpPr>
        <p:spPr/>
        <p:txBody>
          <a:bodyPr/>
          <a:lstStyle/>
          <a:p>
            <a:fld id="{21F1C8F6-F537-A543-8E07-685F09530F22}" type="datetimeFigureOut">
              <a:rPr lang="en-US" smtClean="0"/>
              <a:t>9/6/2024</a:t>
            </a:fld>
            <a:endParaRPr lang="en-US"/>
          </a:p>
        </p:txBody>
      </p:sp>
      <p:sp>
        <p:nvSpPr>
          <p:cNvPr id="3" name="Footer Placeholder 2">
            <a:extLst>
              <a:ext uri="{FF2B5EF4-FFF2-40B4-BE49-F238E27FC236}">
                <a16:creationId xmlns:a16="http://schemas.microsoft.com/office/drawing/2014/main" id="{5A0081C5-5D9D-2DE8-C192-810881062B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5E06D0-F4E5-5B08-EBF7-2FCC6DA912CC}"/>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482845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90E1-792E-922C-BB7D-EC3F769A8D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1DE135-29BF-E80B-E1F2-358A7A5D1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8E736C-C136-4E2B-CF4E-73E5B5602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074DF-E1F5-B3C7-6F7C-0D231E96AB57}"/>
              </a:ext>
            </a:extLst>
          </p:cNvPr>
          <p:cNvSpPr>
            <a:spLocks noGrp="1"/>
          </p:cNvSpPr>
          <p:nvPr>
            <p:ph type="dt" sz="half" idx="10"/>
          </p:nvPr>
        </p:nvSpPr>
        <p:spPr/>
        <p:txBody>
          <a:bodyPr/>
          <a:lstStyle/>
          <a:p>
            <a:fld id="{21F1C8F6-F537-A543-8E07-685F09530F22}" type="datetimeFigureOut">
              <a:rPr lang="en-US" smtClean="0"/>
              <a:t>9/6/2024</a:t>
            </a:fld>
            <a:endParaRPr lang="en-US"/>
          </a:p>
        </p:txBody>
      </p:sp>
      <p:sp>
        <p:nvSpPr>
          <p:cNvPr id="6" name="Footer Placeholder 5">
            <a:extLst>
              <a:ext uri="{FF2B5EF4-FFF2-40B4-BE49-F238E27FC236}">
                <a16:creationId xmlns:a16="http://schemas.microsoft.com/office/drawing/2014/main" id="{9C8393AB-303E-CFAB-5069-2320EEDE15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849047-26D5-B1C4-9FFF-A3605A938998}"/>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55059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F5B4-7612-3654-D950-39CB770ABA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F40E85-A20F-142D-2730-11F4D9E792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5D42-023E-FB23-C8C1-3F71D2DF5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4D22EC-22E4-2EAA-0C0F-E841762FF6AB}"/>
              </a:ext>
            </a:extLst>
          </p:cNvPr>
          <p:cNvSpPr>
            <a:spLocks noGrp="1"/>
          </p:cNvSpPr>
          <p:nvPr>
            <p:ph type="dt" sz="half" idx="10"/>
          </p:nvPr>
        </p:nvSpPr>
        <p:spPr/>
        <p:txBody>
          <a:bodyPr/>
          <a:lstStyle/>
          <a:p>
            <a:fld id="{21F1C8F6-F537-A543-8E07-685F09530F22}" type="datetimeFigureOut">
              <a:rPr lang="en-US" smtClean="0"/>
              <a:t>9/6/2024</a:t>
            </a:fld>
            <a:endParaRPr lang="en-US"/>
          </a:p>
        </p:txBody>
      </p:sp>
      <p:sp>
        <p:nvSpPr>
          <p:cNvPr id="6" name="Footer Placeholder 5">
            <a:extLst>
              <a:ext uri="{FF2B5EF4-FFF2-40B4-BE49-F238E27FC236}">
                <a16:creationId xmlns:a16="http://schemas.microsoft.com/office/drawing/2014/main" id="{4550C307-17BC-E95D-534B-5AC998B22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224E0-1E96-FFFC-63EC-7E186A438F52}"/>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1261992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DBE4E-78B6-EB8F-603A-E99F602FAC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39DB2B-CF2A-A38A-84F7-D1C7C1D1EF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B1EF4-A098-A3B6-34E0-B2AC2E85092D}"/>
              </a:ext>
            </a:extLst>
          </p:cNvPr>
          <p:cNvSpPr>
            <a:spLocks noGrp="1"/>
          </p:cNvSpPr>
          <p:nvPr>
            <p:ph type="dt" sz="half" idx="10"/>
          </p:nvPr>
        </p:nvSpPr>
        <p:spPr/>
        <p:txBody>
          <a:bodyPr/>
          <a:lstStyle/>
          <a:p>
            <a:fld id="{21F1C8F6-F537-A543-8E07-685F09530F22}" type="datetimeFigureOut">
              <a:rPr lang="en-US" smtClean="0"/>
              <a:t>9/6/2024</a:t>
            </a:fld>
            <a:endParaRPr lang="en-US"/>
          </a:p>
        </p:txBody>
      </p:sp>
      <p:sp>
        <p:nvSpPr>
          <p:cNvPr id="5" name="Footer Placeholder 4">
            <a:extLst>
              <a:ext uri="{FF2B5EF4-FFF2-40B4-BE49-F238E27FC236}">
                <a16:creationId xmlns:a16="http://schemas.microsoft.com/office/drawing/2014/main" id="{3234AEEE-ADB0-0B11-C552-F242C3FBC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47D26-685A-86CA-AD6E-924630A29D30}"/>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706815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3B821-626B-13F7-AF40-A63741E6D4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1C7407-A2D1-6007-41EE-D05FA780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B5073-9DEA-B9D8-3F64-A6288F4C1AC9}"/>
              </a:ext>
            </a:extLst>
          </p:cNvPr>
          <p:cNvSpPr>
            <a:spLocks noGrp="1"/>
          </p:cNvSpPr>
          <p:nvPr>
            <p:ph type="dt" sz="half" idx="10"/>
          </p:nvPr>
        </p:nvSpPr>
        <p:spPr/>
        <p:txBody>
          <a:bodyPr/>
          <a:lstStyle/>
          <a:p>
            <a:fld id="{21F1C8F6-F537-A543-8E07-685F09530F22}" type="datetimeFigureOut">
              <a:rPr lang="en-US" smtClean="0"/>
              <a:t>9/6/2024</a:t>
            </a:fld>
            <a:endParaRPr lang="en-US"/>
          </a:p>
        </p:txBody>
      </p:sp>
      <p:sp>
        <p:nvSpPr>
          <p:cNvPr id="5" name="Footer Placeholder 4">
            <a:extLst>
              <a:ext uri="{FF2B5EF4-FFF2-40B4-BE49-F238E27FC236}">
                <a16:creationId xmlns:a16="http://schemas.microsoft.com/office/drawing/2014/main" id="{E3DC7AB2-B9E3-11B5-89E2-A016F528C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E96B7-A33D-6EA6-A9A0-9E10B5C5F6FA}"/>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55347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FBB0-4437-2212-7BA9-AA6D8CACE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E675A8-59C8-A4B3-FA5D-712A6BFCB6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3F2976-7702-2FC8-1404-7E1D6EFA31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F1D610-5630-ABEB-F826-303C808CF9C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BBC8575-16E3-9209-5393-99653542E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733084-9BAD-5043-D77D-34FD117F38ED}"/>
              </a:ext>
            </a:extLst>
          </p:cNvPr>
          <p:cNvSpPr>
            <a:spLocks noGrp="1"/>
          </p:cNvSpPr>
          <p:nvPr>
            <p:ph type="sldNum" sz="quarter" idx="12"/>
          </p:nvPr>
        </p:nvSpPr>
        <p:spPr/>
        <p:txBody>
          <a:bodyPr/>
          <a:lstStyle/>
          <a:p>
            <a:fld id="{DED688D6-E832-4F5A-9FCD-B8DEDCA6DC61}" type="slidenum">
              <a:rPr lang="en-US" smtClean="0"/>
              <a:t>‹#›</a:t>
            </a:fld>
            <a:endParaRPr lang="en-US"/>
          </a:p>
        </p:txBody>
      </p:sp>
      <p:sp>
        <p:nvSpPr>
          <p:cNvPr id="8" name="Slide Number Placeholder 6">
            <a:extLst>
              <a:ext uri="{FF2B5EF4-FFF2-40B4-BE49-F238E27FC236}">
                <a16:creationId xmlns:a16="http://schemas.microsoft.com/office/drawing/2014/main" id="{8D972962-5248-5A15-2A16-950666408ABA}"/>
              </a:ext>
            </a:extLst>
          </p:cNvPr>
          <p:cNvSpPr txBox="1">
            <a:spLocks/>
          </p:cNvSpPr>
          <p:nvPr userDrawn="1"/>
        </p:nvSpPr>
        <p:spPr>
          <a:xfrm>
            <a:off x="90443" y="6371060"/>
            <a:ext cx="72140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D688D6-E832-4F5A-9FCD-B8DEDCA6DC61}" type="slidenum">
              <a:rPr lang="en-US" smtClean="0"/>
              <a:pPr/>
              <a:t>‹#›</a:t>
            </a:fld>
            <a:endParaRPr lang="en-US" dirty="0"/>
          </a:p>
        </p:txBody>
      </p:sp>
    </p:spTree>
    <p:extLst>
      <p:ext uri="{BB962C8B-B14F-4D97-AF65-F5344CB8AC3E}">
        <p14:creationId xmlns:p14="http://schemas.microsoft.com/office/powerpoint/2010/main" val="86216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D3C1-780B-E9E7-6525-D79B870EC6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B4D34F-AC81-F841-7E9E-64DC1ED381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0B5BD4-F7FA-4E6F-5E2E-838C710B5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0294AA-027C-7D51-A0F5-8C759DF640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271BDF-5E8E-F49B-3558-BFF03A4027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0C0788-D806-8081-5864-CB44028B9FA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D8577FA-46BC-BC94-3207-05929358D0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B3B88C-BA83-F913-58CE-2627362C70C3}"/>
              </a:ext>
            </a:extLst>
          </p:cNvPr>
          <p:cNvSpPr>
            <a:spLocks noGrp="1"/>
          </p:cNvSpPr>
          <p:nvPr>
            <p:ph type="sldNum" sz="quarter" idx="12"/>
          </p:nvPr>
        </p:nvSpPr>
        <p:spPr/>
        <p:txBody>
          <a:bodyPr/>
          <a:lstStyle/>
          <a:p>
            <a:fld id="{DED688D6-E832-4F5A-9FCD-B8DEDCA6DC61}" type="slidenum">
              <a:rPr lang="en-US" smtClean="0"/>
              <a:t>‹#›</a:t>
            </a:fld>
            <a:endParaRPr lang="en-US"/>
          </a:p>
        </p:txBody>
      </p:sp>
      <p:sp>
        <p:nvSpPr>
          <p:cNvPr id="10" name="Slide Number Placeholder 6">
            <a:extLst>
              <a:ext uri="{FF2B5EF4-FFF2-40B4-BE49-F238E27FC236}">
                <a16:creationId xmlns:a16="http://schemas.microsoft.com/office/drawing/2014/main" id="{4C1EA90D-0012-8AE1-6720-AD7CDEC2D26C}"/>
              </a:ext>
            </a:extLst>
          </p:cNvPr>
          <p:cNvSpPr txBox="1">
            <a:spLocks/>
          </p:cNvSpPr>
          <p:nvPr userDrawn="1"/>
        </p:nvSpPr>
        <p:spPr>
          <a:xfrm>
            <a:off x="90443" y="6371060"/>
            <a:ext cx="72140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D688D6-E832-4F5A-9FCD-B8DEDCA6DC61}" type="slidenum">
              <a:rPr lang="en-US" smtClean="0"/>
              <a:pPr/>
              <a:t>‹#›</a:t>
            </a:fld>
            <a:endParaRPr lang="en-US" dirty="0"/>
          </a:p>
        </p:txBody>
      </p:sp>
    </p:spTree>
    <p:extLst>
      <p:ext uri="{BB962C8B-B14F-4D97-AF65-F5344CB8AC3E}">
        <p14:creationId xmlns:p14="http://schemas.microsoft.com/office/powerpoint/2010/main" val="1931199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F7AF-F2C3-892B-B2D5-2D92F0FE39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4153B5-6CD6-F7BD-D8EE-DD976AE6B6D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5E36314-F4A6-E518-18FC-7D8B4FBFF0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9C8A78-B23E-D1CB-8F48-7BA5132A6C53}"/>
              </a:ext>
            </a:extLst>
          </p:cNvPr>
          <p:cNvSpPr>
            <a:spLocks noGrp="1"/>
          </p:cNvSpPr>
          <p:nvPr>
            <p:ph type="sldNum" sz="quarter" idx="12"/>
          </p:nvPr>
        </p:nvSpPr>
        <p:spPr/>
        <p:txBody>
          <a:bodyPr/>
          <a:lstStyle/>
          <a:p>
            <a:fld id="{DED688D6-E832-4F5A-9FCD-B8DEDCA6DC61}" type="slidenum">
              <a:rPr lang="en-US" smtClean="0"/>
              <a:t>‹#›</a:t>
            </a:fld>
            <a:endParaRPr lang="en-US"/>
          </a:p>
        </p:txBody>
      </p:sp>
      <p:sp>
        <p:nvSpPr>
          <p:cNvPr id="6" name="Slide Number Placeholder 6">
            <a:extLst>
              <a:ext uri="{FF2B5EF4-FFF2-40B4-BE49-F238E27FC236}">
                <a16:creationId xmlns:a16="http://schemas.microsoft.com/office/drawing/2014/main" id="{7F90800D-6AA8-7FF4-AC79-08B6F04CF706}"/>
              </a:ext>
            </a:extLst>
          </p:cNvPr>
          <p:cNvSpPr txBox="1">
            <a:spLocks/>
          </p:cNvSpPr>
          <p:nvPr userDrawn="1"/>
        </p:nvSpPr>
        <p:spPr>
          <a:xfrm>
            <a:off x="90443" y="6371060"/>
            <a:ext cx="72140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D688D6-E832-4F5A-9FCD-B8DEDCA6DC61}" type="slidenum">
              <a:rPr lang="en-US" smtClean="0"/>
              <a:pPr/>
              <a:t>‹#›</a:t>
            </a:fld>
            <a:endParaRPr lang="en-US" dirty="0"/>
          </a:p>
        </p:txBody>
      </p:sp>
    </p:spTree>
    <p:extLst>
      <p:ext uri="{BB962C8B-B14F-4D97-AF65-F5344CB8AC3E}">
        <p14:creationId xmlns:p14="http://schemas.microsoft.com/office/powerpoint/2010/main" val="8592027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450F7-E9D1-018C-2D9D-D794EB12860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184D3C4-A1F3-B52D-DAFB-1B5B0C8D1D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700191-7F4E-B883-B31C-5FC7BF24A3B4}"/>
              </a:ext>
            </a:extLst>
          </p:cNvPr>
          <p:cNvSpPr>
            <a:spLocks noGrp="1"/>
          </p:cNvSpPr>
          <p:nvPr>
            <p:ph type="sldNum" sz="quarter" idx="12"/>
          </p:nvPr>
        </p:nvSpPr>
        <p:spPr/>
        <p:txBody>
          <a:bodyPr/>
          <a:lstStyle/>
          <a:p>
            <a:fld id="{DED688D6-E832-4F5A-9FCD-B8DEDCA6DC61}" type="slidenum">
              <a:rPr lang="en-US" smtClean="0"/>
              <a:t>‹#›</a:t>
            </a:fld>
            <a:endParaRPr lang="en-US"/>
          </a:p>
        </p:txBody>
      </p:sp>
      <p:sp>
        <p:nvSpPr>
          <p:cNvPr id="5" name="Slide Number Placeholder 6">
            <a:extLst>
              <a:ext uri="{FF2B5EF4-FFF2-40B4-BE49-F238E27FC236}">
                <a16:creationId xmlns:a16="http://schemas.microsoft.com/office/drawing/2014/main" id="{78BB67FA-0283-59E6-DE5F-CE77FE4D1556}"/>
              </a:ext>
            </a:extLst>
          </p:cNvPr>
          <p:cNvSpPr txBox="1">
            <a:spLocks/>
          </p:cNvSpPr>
          <p:nvPr userDrawn="1"/>
        </p:nvSpPr>
        <p:spPr>
          <a:xfrm>
            <a:off x="90443" y="6371060"/>
            <a:ext cx="72140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D688D6-E832-4F5A-9FCD-B8DEDCA6DC61}" type="slidenum">
              <a:rPr lang="en-US" smtClean="0"/>
              <a:pPr/>
              <a:t>‹#›</a:t>
            </a:fld>
            <a:endParaRPr lang="en-US" dirty="0"/>
          </a:p>
        </p:txBody>
      </p:sp>
    </p:spTree>
    <p:extLst>
      <p:ext uri="{BB962C8B-B14F-4D97-AF65-F5344CB8AC3E}">
        <p14:creationId xmlns:p14="http://schemas.microsoft.com/office/powerpoint/2010/main" val="8370818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AABE4-305D-A819-7AAE-8C82CD5F00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BABCE1-7882-2DA9-2354-65C12F8C36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3A8356-4767-36AC-361B-D44BC7F81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15A8A1-81B0-AB54-AF41-CF6D4941404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D881738-AEF9-6CE8-F874-F58BCB990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5CBDE-BDB1-61EB-6254-86A53EEC7059}"/>
              </a:ext>
            </a:extLst>
          </p:cNvPr>
          <p:cNvSpPr>
            <a:spLocks noGrp="1"/>
          </p:cNvSpPr>
          <p:nvPr>
            <p:ph type="sldNum" sz="quarter" idx="12"/>
          </p:nvPr>
        </p:nvSpPr>
        <p:spPr/>
        <p:txBody>
          <a:bodyPr/>
          <a:lstStyle/>
          <a:p>
            <a:fld id="{DED688D6-E832-4F5A-9FCD-B8DEDCA6DC61}" type="slidenum">
              <a:rPr lang="en-US" smtClean="0"/>
              <a:t>‹#›</a:t>
            </a:fld>
            <a:endParaRPr lang="en-US"/>
          </a:p>
        </p:txBody>
      </p:sp>
      <p:sp>
        <p:nvSpPr>
          <p:cNvPr id="8" name="Slide Number Placeholder 6">
            <a:extLst>
              <a:ext uri="{FF2B5EF4-FFF2-40B4-BE49-F238E27FC236}">
                <a16:creationId xmlns:a16="http://schemas.microsoft.com/office/drawing/2014/main" id="{9F9B22B8-DD98-7BAE-ADFC-95023723594E}"/>
              </a:ext>
            </a:extLst>
          </p:cNvPr>
          <p:cNvSpPr txBox="1">
            <a:spLocks/>
          </p:cNvSpPr>
          <p:nvPr userDrawn="1"/>
        </p:nvSpPr>
        <p:spPr>
          <a:xfrm>
            <a:off x="90443" y="6371060"/>
            <a:ext cx="72140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D688D6-E832-4F5A-9FCD-B8DEDCA6DC61}" type="slidenum">
              <a:rPr lang="en-US" smtClean="0"/>
              <a:pPr/>
              <a:t>‹#›</a:t>
            </a:fld>
            <a:endParaRPr lang="en-US" dirty="0"/>
          </a:p>
        </p:txBody>
      </p:sp>
    </p:spTree>
    <p:extLst>
      <p:ext uri="{BB962C8B-B14F-4D97-AF65-F5344CB8AC3E}">
        <p14:creationId xmlns:p14="http://schemas.microsoft.com/office/powerpoint/2010/main" val="2923691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F068-FFD2-456E-F6E1-B92BF05CD4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298DD-F6BA-E3A0-9CBA-6618681B5A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960EE-9ED2-D732-C29A-4AD29A5FB3E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73920CB-261F-D922-0E15-0334424DE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6B843-3AE1-B926-C734-3DFF89FCEA1F}"/>
              </a:ext>
            </a:extLst>
          </p:cNvPr>
          <p:cNvSpPr>
            <a:spLocks noGrp="1"/>
          </p:cNvSpPr>
          <p:nvPr>
            <p:ph type="sldNum" sz="quarter" idx="12"/>
          </p:nvPr>
        </p:nvSpPr>
        <p:spPr/>
        <p:txBody>
          <a:bodyPr/>
          <a:lstStyle/>
          <a:p>
            <a:fld id="{DED688D6-E832-4F5A-9FCD-B8DEDCA6DC61}" type="slidenum">
              <a:rPr lang="en-US" smtClean="0"/>
              <a:t>‹#›</a:t>
            </a:fld>
            <a:endParaRPr lang="en-US"/>
          </a:p>
        </p:txBody>
      </p:sp>
      <p:sp>
        <p:nvSpPr>
          <p:cNvPr id="7" name="Slide Number Placeholder 6">
            <a:extLst>
              <a:ext uri="{FF2B5EF4-FFF2-40B4-BE49-F238E27FC236}">
                <a16:creationId xmlns:a16="http://schemas.microsoft.com/office/drawing/2014/main" id="{09FA70CE-B701-D4B0-E338-35516A1D4C75}"/>
              </a:ext>
            </a:extLst>
          </p:cNvPr>
          <p:cNvSpPr txBox="1">
            <a:spLocks/>
          </p:cNvSpPr>
          <p:nvPr userDrawn="1"/>
        </p:nvSpPr>
        <p:spPr>
          <a:xfrm>
            <a:off x="90443" y="6371060"/>
            <a:ext cx="72140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D688D6-E832-4F5A-9FCD-B8DEDCA6DC61}" type="slidenum">
              <a:rPr lang="en-US" smtClean="0"/>
              <a:pPr/>
              <a:t>‹#›</a:t>
            </a:fld>
            <a:endParaRPr lang="en-US" dirty="0"/>
          </a:p>
        </p:txBody>
      </p:sp>
    </p:spTree>
    <p:extLst>
      <p:ext uri="{BB962C8B-B14F-4D97-AF65-F5344CB8AC3E}">
        <p14:creationId xmlns:p14="http://schemas.microsoft.com/office/powerpoint/2010/main" val="64399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5.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A3F6F9-8C4A-3548-937A-D0F4E1382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E7414C-33AA-6C89-9B15-68085C4B2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02E9B-B00A-1C96-65EA-DEC56565E2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711B690-2F8C-93BB-B16B-DC7DEC1FAE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B38189-F38E-4B07-BD49-439D47B7CC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688D6-E832-4F5A-9FCD-B8DEDCA6DC61}" type="slidenum">
              <a:rPr lang="en-US" smtClean="0"/>
              <a:t>‹#›</a:t>
            </a:fld>
            <a:endParaRPr lang="en-US"/>
          </a:p>
        </p:txBody>
      </p:sp>
    </p:spTree>
    <p:extLst>
      <p:ext uri="{BB962C8B-B14F-4D97-AF65-F5344CB8AC3E}">
        <p14:creationId xmlns:p14="http://schemas.microsoft.com/office/powerpoint/2010/main" val="1412922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8E069E-3526-BDE1-656D-A93EE9ABB4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FE2027-C860-19D5-17FD-A197FFB00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74897D-C6AA-56A5-7C88-1904083DDF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D209DDA-8F65-41B6-9F7F-0B987856C4D2}" type="datetimeFigureOut">
              <a:rPr lang="en-US" smtClean="0"/>
              <a:t>9/6/2024</a:t>
            </a:fld>
            <a:endParaRPr lang="en-US"/>
          </a:p>
        </p:txBody>
      </p:sp>
      <p:sp>
        <p:nvSpPr>
          <p:cNvPr id="5" name="Footer Placeholder 4">
            <a:extLst>
              <a:ext uri="{FF2B5EF4-FFF2-40B4-BE49-F238E27FC236}">
                <a16:creationId xmlns:a16="http://schemas.microsoft.com/office/drawing/2014/main" id="{144592E7-FE8C-822C-626C-D074EBB8EA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66C50A-3A7C-176A-2BAE-21060158C8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F83F31-1BA6-4DE8-A098-AE8F62776D06}" type="slidenum">
              <a:rPr lang="en-US" smtClean="0"/>
              <a:t>‹#›</a:t>
            </a:fld>
            <a:endParaRPr lang="en-US"/>
          </a:p>
        </p:txBody>
      </p:sp>
    </p:spTree>
    <p:extLst>
      <p:ext uri="{BB962C8B-B14F-4D97-AF65-F5344CB8AC3E}">
        <p14:creationId xmlns:p14="http://schemas.microsoft.com/office/powerpoint/2010/main" val="23826333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E3FE71-CC55-A3F9-2380-7C1950A3AD60}"/>
              </a:ext>
            </a:extLst>
          </p:cNvPr>
          <p:cNvSpPr>
            <a:spLocks noGrp="1"/>
          </p:cNvSpPr>
          <p:nvPr>
            <p:ph type="title"/>
          </p:nvPr>
        </p:nvSpPr>
        <p:spPr>
          <a:xfrm>
            <a:off x="2113808" y="1"/>
            <a:ext cx="9239992" cy="11756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453025-5FAB-D175-492F-F174386529CF}"/>
              </a:ext>
            </a:extLst>
          </p:cNvPr>
          <p:cNvSpPr>
            <a:spLocks noGrp="1"/>
          </p:cNvSpPr>
          <p:nvPr>
            <p:ph type="body" idx="1"/>
          </p:nvPr>
        </p:nvSpPr>
        <p:spPr>
          <a:xfrm>
            <a:off x="838200" y="1543792"/>
            <a:ext cx="10515600" cy="463317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7FCB35C-9E3B-66A1-BC82-129F5F6F5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21F1C8F6-F537-A543-8E07-685F09530F22}" type="datetimeFigureOut">
              <a:rPr lang="en-US" smtClean="0"/>
              <a:pPr/>
              <a:t>9/6/2024</a:t>
            </a:fld>
            <a:endParaRPr lang="en-US"/>
          </a:p>
        </p:txBody>
      </p:sp>
      <p:sp>
        <p:nvSpPr>
          <p:cNvPr id="5" name="Footer Placeholder 4">
            <a:extLst>
              <a:ext uri="{FF2B5EF4-FFF2-40B4-BE49-F238E27FC236}">
                <a16:creationId xmlns:a16="http://schemas.microsoft.com/office/drawing/2014/main" id="{1864AE3A-9513-992B-B67E-0D030015A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D383F-5FD4-812F-6465-36BFA7304A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0E0043C-8871-8641-B07E-1A97482E98AE}" type="slidenum">
              <a:rPr lang="en-US" smtClean="0"/>
              <a:pPr/>
              <a:t>‹#›</a:t>
            </a:fld>
            <a:endParaRPr lang="en-US"/>
          </a:p>
        </p:txBody>
      </p:sp>
    </p:spTree>
    <p:extLst>
      <p:ext uri="{BB962C8B-B14F-4D97-AF65-F5344CB8AC3E}">
        <p14:creationId xmlns:p14="http://schemas.microsoft.com/office/powerpoint/2010/main" val="412368981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image002.jpg@01DB0054.2C152E00" TargetMode="External"/><Relationship Id="rId2" Type="http://schemas.openxmlformats.org/officeDocument/2006/relationships/image" Target="../media/image8.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hyperlink" Target="mailto:customerservice@deltadentalnm.com"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cid:image002.jpg@01DB0054.2C152E00" TargetMode="External"/><Relationship Id="rId2" Type="http://schemas.openxmlformats.org/officeDocument/2006/relationships/image" Target="../media/image8.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7A8C7D-C4F1-F1D9-81A4-0183AB91EFFD}"/>
              </a:ext>
            </a:extLst>
          </p:cNvPr>
          <p:cNvSpPr>
            <a:spLocks noGrp="1"/>
          </p:cNvSpPr>
          <p:nvPr>
            <p:ph type="ctrTitle"/>
          </p:nvPr>
        </p:nvSpPr>
        <p:spPr/>
        <p:txBody>
          <a:bodyPr>
            <a:normAutofit/>
          </a:bodyPr>
          <a:lstStyle/>
          <a:p>
            <a:r>
              <a:rPr lang="en-US" sz="3200" dirty="0"/>
              <a:t>2025 Benefits Information: </a:t>
            </a:r>
            <a:br>
              <a:rPr lang="en-US" sz="3200" dirty="0"/>
            </a:br>
            <a:r>
              <a:rPr lang="en-US" sz="3200" dirty="0"/>
              <a:t>Dental</a:t>
            </a:r>
          </a:p>
        </p:txBody>
      </p:sp>
      <p:sp>
        <p:nvSpPr>
          <p:cNvPr id="9" name="Subtitle 8">
            <a:extLst>
              <a:ext uri="{FF2B5EF4-FFF2-40B4-BE49-F238E27FC236}">
                <a16:creationId xmlns:a16="http://schemas.microsoft.com/office/drawing/2014/main" id="{2951B3AF-6D45-0176-5913-3262968661B5}"/>
              </a:ext>
            </a:extLst>
          </p:cNvPr>
          <p:cNvSpPr>
            <a:spLocks noGrp="1"/>
          </p:cNvSpPr>
          <p:nvPr>
            <p:ph type="subTitle" idx="1"/>
          </p:nvPr>
        </p:nvSpPr>
        <p:spPr/>
        <p:txBody>
          <a:bodyPr/>
          <a:lstStyle/>
          <a:p>
            <a:r>
              <a:rPr lang="en-US" dirty="0"/>
              <a:t>Presented by </a:t>
            </a:r>
            <a:br>
              <a:rPr lang="en-US" dirty="0"/>
            </a:br>
            <a:r>
              <a:rPr lang="en-US" dirty="0"/>
              <a:t>Delta Dental of New Mexico</a:t>
            </a:r>
          </a:p>
        </p:txBody>
      </p:sp>
      <p:pic>
        <p:nvPicPr>
          <p:cNvPr id="2050" name="Picture 2">
            <a:extLst>
              <a:ext uri="{FF2B5EF4-FFF2-40B4-BE49-F238E27FC236}">
                <a16:creationId xmlns:a16="http://schemas.microsoft.com/office/drawing/2014/main" id="{093C9707-88F5-5F48-6972-AC0F9ED0E57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15451" y="5254213"/>
            <a:ext cx="2486462" cy="61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214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miling while looking at a cellphone&#10;&#10;Description automatically generated">
            <a:extLst>
              <a:ext uri="{FF2B5EF4-FFF2-40B4-BE49-F238E27FC236}">
                <a16:creationId xmlns:a16="http://schemas.microsoft.com/office/drawing/2014/main" id="{FC48D5F9-42FA-2AD0-FDEE-1912EB3192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9849" y="1166844"/>
            <a:ext cx="3870263" cy="5008575"/>
          </a:xfrm>
          <a:prstGeom prst="rect">
            <a:avLst/>
          </a:prstGeom>
          <a:ln w="12700">
            <a:solidFill>
              <a:schemeClr val="tx1"/>
            </a:solidFill>
          </a:ln>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98712D28-B323-29D5-F8E2-4F96F41772E0}"/>
              </a:ext>
            </a:extLst>
          </p:cNvPr>
          <p:cNvSpPr txBox="1">
            <a:spLocks/>
          </p:cNvSpPr>
          <p:nvPr/>
        </p:nvSpPr>
        <p:spPr>
          <a:xfrm>
            <a:off x="312738" y="1"/>
            <a:ext cx="9517062" cy="980900"/>
          </a:xfrm>
          <a:prstGeom prst="rect">
            <a:avLst/>
          </a:prstGeom>
        </p:spPr>
        <p:txBody>
          <a:bodyPr vert="horz" lIns="91440" tIns="45720" rIns="91440" bIns="45720" rtlCol="0" anchor="ctr">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a:defRPr/>
            </a:pPr>
            <a:r>
              <a:rPr lang="en-US" sz="3600" dirty="0">
                <a:solidFill>
                  <a:schemeClr val="bg1"/>
                </a:solidFill>
                <a:latin typeface="+mj-lt"/>
              </a:rPr>
              <a:t>Your</a:t>
            </a:r>
            <a:r>
              <a:rPr lang="en-US" sz="3600" b="1" dirty="0">
                <a:solidFill>
                  <a:schemeClr val="bg1"/>
                </a:solidFill>
                <a:latin typeface="+mj-lt"/>
              </a:rPr>
              <a:t> </a:t>
            </a:r>
            <a:r>
              <a:rPr lang="en-US" sz="3600" dirty="0">
                <a:solidFill>
                  <a:schemeClr val="bg1"/>
                </a:solidFill>
                <a:latin typeface="+mj-lt"/>
              </a:rPr>
              <a:t>Delta Dental of New Mexico </a:t>
            </a:r>
            <a:r>
              <a:rPr lang="en-US" sz="3600" b="1" dirty="0" err="1">
                <a:solidFill>
                  <a:schemeClr val="bg1"/>
                </a:solidFill>
                <a:latin typeface="+mn-lt"/>
              </a:rPr>
              <a:t>Teledentistry</a:t>
            </a:r>
            <a:endParaRPr lang="en-US" sz="3600" b="1" dirty="0">
              <a:solidFill>
                <a:schemeClr val="bg1"/>
              </a:solidFill>
              <a:latin typeface="+mn-lt"/>
            </a:endParaRPr>
          </a:p>
        </p:txBody>
      </p:sp>
      <p:sp>
        <p:nvSpPr>
          <p:cNvPr id="2" name="TextBox 1">
            <a:extLst>
              <a:ext uri="{FF2B5EF4-FFF2-40B4-BE49-F238E27FC236}">
                <a16:creationId xmlns:a16="http://schemas.microsoft.com/office/drawing/2014/main" id="{6F459056-B741-FECC-FC6D-92660F3858AB}"/>
              </a:ext>
            </a:extLst>
          </p:cNvPr>
          <p:cNvSpPr txBox="1"/>
          <p:nvPr/>
        </p:nvSpPr>
        <p:spPr>
          <a:xfrm>
            <a:off x="165370" y="2865060"/>
            <a:ext cx="7630475" cy="2769284"/>
          </a:xfrm>
          <a:prstGeom prst="rect">
            <a:avLst/>
          </a:prstGeom>
          <a:noFill/>
        </p:spPr>
        <p:txBody>
          <a:bodyPr wrap="square" rtlCol="0">
            <a:spAutoFit/>
          </a:bodyPr>
          <a:lstStyle/>
          <a:p>
            <a:pPr marL="342900" marR="0" lvl="0" indent="-342900">
              <a:lnSpc>
                <a:spcPct val="107000"/>
              </a:lnSpc>
              <a:spcBef>
                <a:spcPts val="0"/>
              </a:spcBef>
              <a:spcAft>
                <a:spcPts val="800"/>
              </a:spcAft>
              <a:buClr>
                <a:srgbClr val="339933"/>
              </a:buClr>
              <a:buFont typeface="Arial" panose="020B0604020202020204" pitchFamily="34" charset="0"/>
              <a:buChar char="•"/>
            </a:pPr>
            <a:r>
              <a:rPr lang="en-US" b="1" dirty="0"/>
              <a:t>24/7</a:t>
            </a:r>
            <a:r>
              <a:rPr lang="en-US" dirty="0"/>
              <a:t> Access to Licensed Providers</a:t>
            </a:r>
          </a:p>
          <a:p>
            <a:pPr marL="342900" marR="0" lvl="0" indent="-342900">
              <a:lnSpc>
                <a:spcPct val="107000"/>
              </a:lnSpc>
              <a:spcBef>
                <a:spcPts val="0"/>
              </a:spcBef>
              <a:spcAft>
                <a:spcPts val="800"/>
              </a:spcAft>
              <a:buClr>
                <a:srgbClr val="339933"/>
              </a:buClr>
              <a:buFont typeface="Arial" panose="020B0604020202020204" pitchFamily="34" charset="0"/>
              <a:buChar char="•"/>
            </a:pPr>
            <a:r>
              <a:rPr lang="en-US" u="sng" dirty="0"/>
              <a:t>Emergency or Urgent Evaluations</a:t>
            </a:r>
          </a:p>
          <a:p>
            <a:pPr marL="342900" marR="0" lvl="0" indent="-342900">
              <a:lnSpc>
                <a:spcPct val="107000"/>
              </a:lnSpc>
              <a:spcBef>
                <a:spcPts val="0"/>
              </a:spcBef>
              <a:spcAft>
                <a:spcPts val="800"/>
              </a:spcAft>
              <a:buClr>
                <a:srgbClr val="339933"/>
              </a:buClr>
              <a:buFont typeface="Arial" panose="020B0604020202020204" pitchFamily="34" charset="0"/>
              <a:buChar char="•"/>
            </a:pPr>
            <a:r>
              <a:rPr lang="en-US" b="1" dirty="0">
                <a:solidFill>
                  <a:srgbClr val="2DB035"/>
                </a:solidFill>
              </a:rPr>
              <a:t>Improves Rural Access</a:t>
            </a:r>
          </a:p>
          <a:p>
            <a:pPr marL="342900" marR="0" lvl="0" indent="-342900">
              <a:lnSpc>
                <a:spcPct val="107000"/>
              </a:lnSpc>
              <a:spcBef>
                <a:spcPts val="0"/>
              </a:spcBef>
              <a:spcAft>
                <a:spcPts val="800"/>
              </a:spcAft>
              <a:buClr>
                <a:srgbClr val="339933"/>
              </a:buClr>
              <a:buFont typeface="Arial" panose="020B0604020202020204" pitchFamily="34" charset="0"/>
              <a:buChar char="•"/>
            </a:pPr>
            <a:r>
              <a:rPr lang="en-US" dirty="0"/>
              <a:t>Access to Prescription Medication if needed</a:t>
            </a:r>
          </a:p>
          <a:p>
            <a:pPr marL="342900" marR="0" lvl="0" indent="-342900">
              <a:lnSpc>
                <a:spcPct val="107000"/>
              </a:lnSpc>
              <a:spcBef>
                <a:spcPts val="0"/>
              </a:spcBef>
              <a:spcAft>
                <a:spcPts val="800"/>
              </a:spcAft>
              <a:buClr>
                <a:srgbClr val="339933"/>
              </a:buClr>
              <a:buFont typeface="Arial" panose="020B0604020202020204" pitchFamily="34" charset="0"/>
              <a:buChar char="•"/>
            </a:pPr>
            <a:r>
              <a:rPr lang="en-US" dirty="0"/>
              <a:t>Facilitates Scheduling &amp; Planning of Appointments</a:t>
            </a:r>
          </a:p>
          <a:p>
            <a:pPr marL="342900" marR="0" lvl="0" indent="-342900">
              <a:lnSpc>
                <a:spcPct val="107000"/>
              </a:lnSpc>
              <a:spcBef>
                <a:spcPts val="0"/>
              </a:spcBef>
              <a:spcAft>
                <a:spcPts val="800"/>
              </a:spcAft>
              <a:buClr>
                <a:srgbClr val="339933"/>
              </a:buClr>
              <a:buFont typeface="Arial" panose="020B0604020202020204" pitchFamily="34" charset="0"/>
              <a:buChar char="•"/>
            </a:pPr>
            <a:r>
              <a:rPr lang="en-US" dirty="0"/>
              <a:t>Promotes Utilization &amp; Oral Health</a:t>
            </a:r>
          </a:p>
          <a:p>
            <a:pPr marL="342900" marR="0" lvl="0" indent="-342900">
              <a:lnSpc>
                <a:spcPct val="107000"/>
              </a:lnSpc>
              <a:spcBef>
                <a:spcPts val="0"/>
              </a:spcBef>
              <a:spcAft>
                <a:spcPts val="800"/>
              </a:spcAft>
              <a:buClr>
                <a:srgbClr val="339933"/>
              </a:buClr>
              <a:buFont typeface="Arial" panose="020B0604020202020204" pitchFamily="34" charset="0"/>
              <a:buChar char="•"/>
            </a:pPr>
            <a:r>
              <a:rPr lang="en-US" dirty="0"/>
              <a:t>Referrals to in-person Delta Dental Providers for </a:t>
            </a:r>
            <a:r>
              <a:rPr lang="en-US" b="1" u="sng" dirty="0"/>
              <a:t>Lowest Out-of-Pocket Costs</a:t>
            </a:r>
          </a:p>
        </p:txBody>
      </p:sp>
      <p:sp>
        <p:nvSpPr>
          <p:cNvPr id="6" name="TextBox 5">
            <a:extLst>
              <a:ext uri="{FF2B5EF4-FFF2-40B4-BE49-F238E27FC236}">
                <a16:creationId xmlns:a16="http://schemas.microsoft.com/office/drawing/2014/main" id="{906DA3BF-58CF-D32D-47F1-FDEF473EED09}"/>
              </a:ext>
            </a:extLst>
          </p:cNvPr>
          <p:cNvSpPr txBox="1"/>
          <p:nvPr/>
        </p:nvSpPr>
        <p:spPr>
          <a:xfrm>
            <a:off x="381000" y="1195817"/>
            <a:ext cx="7344698" cy="1569660"/>
          </a:xfrm>
          <a:prstGeom prst="rect">
            <a:avLst/>
          </a:prstGeom>
          <a:noFill/>
        </p:spPr>
        <p:txBody>
          <a:bodyPr wrap="square">
            <a:spAutoFit/>
          </a:bodyPr>
          <a:lstStyle/>
          <a:p>
            <a:r>
              <a:rPr lang="en-US" sz="2400" b="1" i="0" dirty="0">
                <a:solidFill>
                  <a:srgbClr val="000000"/>
                </a:solidFill>
                <a:effectLst/>
              </a:rPr>
              <a:t>Emergencies happen at the most inconvenient times</a:t>
            </a:r>
            <a:r>
              <a:rPr lang="en-US" sz="2400" b="0" i="0" dirty="0">
                <a:solidFill>
                  <a:srgbClr val="000000"/>
                </a:solidFill>
                <a:effectLst/>
              </a:rPr>
              <a:t>,</a:t>
            </a:r>
            <a:br>
              <a:rPr lang="en-US" b="0" i="0" dirty="0">
                <a:solidFill>
                  <a:srgbClr val="000000"/>
                </a:solidFill>
                <a:effectLst/>
              </a:rPr>
            </a:br>
            <a:r>
              <a:rPr lang="en-US" b="0" i="0" dirty="0">
                <a:solidFill>
                  <a:srgbClr val="000000"/>
                </a:solidFill>
                <a:effectLst/>
              </a:rPr>
              <a:t>like when you're traveling and don't have access to your regular dentist. With your Delta Dental of New Mexico coverage, you and your family can rest assured that you have protection for dental emergencies. Access to Delta Dental Virtual Visits is a covered benefit in most of our dental plans.</a:t>
            </a:r>
            <a:endParaRPr lang="en-US" dirty="0"/>
          </a:p>
        </p:txBody>
      </p:sp>
      <p:sp>
        <p:nvSpPr>
          <p:cNvPr id="7" name="Slide Number Placeholder 6">
            <a:extLst>
              <a:ext uri="{FF2B5EF4-FFF2-40B4-BE49-F238E27FC236}">
                <a16:creationId xmlns:a16="http://schemas.microsoft.com/office/drawing/2014/main" id="{0B828756-9559-96AE-1110-1221B635789D}"/>
              </a:ext>
            </a:extLst>
          </p:cNvPr>
          <p:cNvSpPr>
            <a:spLocks noGrp="1"/>
          </p:cNvSpPr>
          <p:nvPr>
            <p:ph type="sldNum" sz="quarter" idx="12"/>
          </p:nvPr>
        </p:nvSpPr>
        <p:spPr/>
        <p:txBody>
          <a:bodyPr/>
          <a:lstStyle/>
          <a:p>
            <a:fld id="{DED688D6-E832-4F5A-9FCD-B8DEDCA6DC61}" type="slidenum">
              <a:rPr lang="en-US" smtClean="0"/>
              <a:pPr/>
              <a:t>10</a:t>
            </a:fld>
            <a:endParaRPr lang="en-US" dirty="0"/>
          </a:p>
        </p:txBody>
      </p:sp>
      <p:sp>
        <p:nvSpPr>
          <p:cNvPr id="3" name="Footer Placeholder 3">
            <a:extLst>
              <a:ext uri="{FF2B5EF4-FFF2-40B4-BE49-F238E27FC236}">
                <a16:creationId xmlns:a16="http://schemas.microsoft.com/office/drawing/2014/main" id="{890379C6-B25F-41E1-500A-57CC6688C6BF}"/>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is owned by Delta Dental Plan of New Mexico and is intended solely for educational purposes only.</a:t>
            </a:r>
          </a:p>
        </p:txBody>
      </p:sp>
      <p:sp>
        <p:nvSpPr>
          <p:cNvPr id="8" name="TextBox 7">
            <a:extLst>
              <a:ext uri="{FF2B5EF4-FFF2-40B4-BE49-F238E27FC236}">
                <a16:creationId xmlns:a16="http://schemas.microsoft.com/office/drawing/2014/main" id="{0DE7846B-4273-90F9-FEF1-A8B3DA291921}"/>
              </a:ext>
            </a:extLst>
          </p:cNvPr>
          <p:cNvSpPr txBox="1"/>
          <p:nvPr/>
        </p:nvSpPr>
        <p:spPr>
          <a:xfrm>
            <a:off x="529748" y="5759048"/>
            <a:ext cx="7067553" cy="369332"/>
          </a:xfrm>
          <a:prstGeom prst="rect">
            <a:avLst/>
          </a:prstGeom>
          <a:noFill/>
        </p:spPr>
        <p:txBody>
          <a:bodyPr wrap="square">
            <a:spAutoFit/>
          </a:bodyPr>
          <a:lstStyle/>
          <a:p>
            <a:r>
              <a:rPr lang="en-US" b="1" dirty="0"/>
              <a:t>Learn more at </a:t>
            </a:r>
            <a:r>
              <a:rPr lang="en-US" b="1" dirty="0">
                <a:solidFill>
                  <a:srgbClr val="2DB035"/>
                </a:solidFill>
              </a:rPr>
              <a:t>www.</a:t>
            </a:r>
            <a:r>
              <a:rPr lang="en-US" b="1" u="sng" dirty="0">
                <a:solidFill>
                  <a:srgbClr val="2DB035"/>
                </a:solidFill>
              </a:rPr>
              <a:t>DeltaDentalNM.com/Virtual-Visits.com</a:t>
            </a:r>
          </a:p>
        </p:txBody>
      </p:sp>
    </p:spTree>
    <p:extLst>
      <p:ext uri="{BB962C8B-B14F-4D97-AF65-F5344CB8AC3E}">
        <p14:creationId xmlns:p14="http://schemas.microsoft.com/office/powerpoint/2010/main" val="661107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712D28-B323-29D5-F8E2-4F96F41772E0}"/>
              </a:ext>
            </a:extLst>
          </p:cNvPr>
          <p:cNvSpPr txBox="1">
            <a:spLocks/>
          </p:cNvSpPr>
          <p:nvPr/>
        </p:nvSpPr>
        <p:spPr>
          <a:xfrm>
            <a:off x="312738" y="1"/>
            <a:ext cx="9878009" cy="980900"/>
          </a:xfrm>
          <a:prstGeom prst="rect">
            <a:avLst/>
          </a:prstGeom>
        </p:spPr>
        <p:txBody>
          <a:bodyPr vert="horz" lIns="91440" tIns="45720" rIns="91440" bIns="45720" rtlCol="0" anchor="ctr">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a:defRPr/>
            </a:pPr>
            <a:r>
              <a:rPr lang="en-US" sz="3600" dirty="0">
                <a:solidFill>
                  <a:schemeClr val="bg1"/>
                </a:solidFill>
                <a:latin typeface="+mj-lt"/>
              </a:rPr>
              <a:t>Your Delta Dental of New Mexico </a:t>
            </a:r>
            <a:r>
              <a:rPr lang="en-US" sz="3600" b="1" dirty="0">
                <a:solidFill>
                  <a:schemeClr val="bg1"/>
                </a:solidFill>
                <a:latin typeface="+mn-lt"/>
              </a:rPr>
              <a:t>Member Portal </a:t>
            </a:r>
          </a:p>
        </p:txBody>
      </p:sp>
      <p:sp>
        <p:nvSpPr>
          <p:cNvPr id="2" name="Content Placeholder 2">
            <a:extLst>
              <a:ext uri="{FF2B5EF4-FFF2-40B4-BE49-F238E27FC236}">
                <a16:creationId xmlns:a16="http://schemas.microsoft.com/office/drawing/2014/main" id="{F1BF1923-8028-2C9C-7565-1B253596AC25}"/>
              </a:ext>
            </a:extLst>
          </p:cNvPr>
          <p:cNvSpPr txBox="1">
            <a:spLocks/>
          </p:cNvSpPr>
          <p:nvPr/>
        </p:nvSpPr>
        <p:spPr>
          <a:xfrm>
            <a:off x="4915382" y="1766629"/>
            <a:ext cx="6667018" cy="3324741"/>
          </a:xfrm>
          <a:prstGeom prst="rect">
            <a:avLst/>
          </a:prstGeom>
        </p:spPr>
        <p:txBody>
          <a:bodyPr vert="horz" lIns="91440" tIns="45720" rIns="91440" bIns="45720" rtlCol="0">
            <a:noAutofit/>
          </a:bodyPr>
          <a:lstStyle>
            <a:lvl1pPr marL="174621" indent="-174621" algn="l" defTabSz="914377" rtl="0" eaLnBrk="1" latinLnBrk="0" hangingPunct="1">
              <a:spcBef>
                <a:spcPts val="0"/>
              </a:spcBef>
              <a:spcAft>
                <a:spcPts val="600"/>
              </a:spcAft>
              <a:buClr>
                <a:schemeClr val="tx2"/>
              </a:buClr>
              <a:buFont typeface="Arial" panose="020B0604020202020204" pitchFamily="34" charset="0"/>
              <a:buChar char="•"/>
              <a:defRPr sz="2000" kern="1200" baseline="0">
                <a:solidFill>
                  <a:schemeClr val="tx1"/>
                </a:solidFill>
                <a:latin typeface="+mn-lt"/>
                <a:ea typeface="+mn-ea"/>
                <a:cs typeface="+mn-cs"/>
              </a:defRPr>
            </a:lvl1pPr>
            <a:lvl2pPr marL="631810"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2pPr>
            <a:lvl3pPr marL="1088998"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3pPr>
            <a:lvl4pPr marL="1546187"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4pPr>
            <a:lvl5pPr marL="2003375"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2DB035"/>
              </a:buClr>
              <a:buNone/>
            </a:pPr>
            <a:r>
              <a:rPr lang="en-US" sz="2600" b="1" u="sng" dirty="0">
                <a:solidFill>
                  <a:srgbClr val="000000">
                    <a:lumMod val="85000"/>
                    <a:lumOff val="15000"/>
                  </a:srgbClr>
                </a:solidFill>
              </a:rPr>
              <a:t>The Delta Dental Online Member Portal provides easy access to the following:</a:t>
            </a:r>
          </a:p>
          <a:p>
            <a:pPr marL="0" indent="0">
              <a:buClr>
                <a:srgbClr val="2DB035"/>
              </a:buClr>
              <a:buNone/>
            </a:pPr>
            <a:endParaRPr lang="en-US" sz="1000" b="1" dirty="0">
              <a:solidFill>
                <a:srgbClr val="000000">
                  <a:lumMod val="85000"/>
                  <a:lumOff val="15000"/>
                </a:srgbClr>
              </a:solidFill>
            </a:endParaRPr>
          </a:p>
          <a:p>
            <a:pPr lvl="0">
              <a:buClr>
                <a:srgbClr val="2DB035"/>
              </a:buClr>
            </a:pPr>
            <a:r>
              <a:rPr lang="en-US" sz="2400" dirty="0">
                <a:solidFill>
                  <a:srgbClr val="000000">
                    <a:lumMod val="85000"/>
                    <a:lumOff val="15000"/>
                  </a:srgbClr>
                </a:solidFill>
              </a:rPr>
              <a:t>Find a Dentist Online</a:t>
            </a:r>
          </a:p>
          <a:p>
            <a:pPr lvl="0">
              <a:buClr>
                <a:srgbClr val="2DB035"/>
              </a:buClr>
            </a:pPr>
            <a:r>
              <a:rPr lang="en-US" sz="2400" dirty="0">
                <a:solidFill>
                  <a:srgbClr val="000000">
                    <a:lumMod val="85000"/>
                    <a:lumOff val="15000"/>
                  </a:srgbClr>
                </a:solidFill>
              </a:rPr>
              <a:t>View &amp; Print ID Card</a:t>
            </a:r>
          </a:p>
          <a:p>
            <a:pPr lvl="0">
              <a:buClr>
                <a:srgbClr val="2DB035"/>
              </a:buClr>
            </a:pPr>
            <a:r>
              <a:rPr lang="en-US" sz="2400" dirty="0">
                <a:solidFill>
                  <a:srgbClr val="000000">
                    <a:lumMod val="85000"/>
                    <a:lumOff val="15000"/>
                  </a:srgbClr>
                </a:solidFill>
              </a:rPr>
              <a:t>View Claims &amp; Pre-Treatment Estimates</a:t>
            </a:r>
          </a:p>
          <a:p>
            <a:pPr lvl="0">
              <a:buClr>
                <a:srgbClr val="2DB035"/>
              </a:buClr>
            </a:pPr>
            <a:r>
              <a:rPr lang="en-US" sz="2400" dirty="0">
                <a:solidFill>
                  <a:srgbClr val="000000">
                    <a:lumMod val="85000"/>
                    <a:lumOff val="15000"/>
                  </a:srgbClr>
                </a:solidFill>
              </a:rPr>
              <a:t>View Benefits</a:t>
            </a:r>
          </a:p>
          <a:p>
            <a:pPr lvl="0">
              <a:buClr>
                <a:srgbClr val="2DB035"/>
              </a:buClr>
            </a:pPr>
            <a:r>
              <a:rPr lang="en-US" sz="2400" dirty="0">
                <a:solidFill>
                  <a:srgbClr val="000000">
                    <a:lumMod val="85000"/>
                    <a:lumOff val="15000"/>
                  </a:srgbClr>
                </a:solidFill>
              </a:rPr>
              <a:t>Educational Materials, Reminders, Tips, &amp; More!</a:t>
            </a:r>
          </a:p>
        </p:txBody>
      </p:sp>
      <p:sp>
        <p:nvSpPr>
          <p:cNvPr id="6" name="Slide Number Placeholder 5">
            <a:extLst>
              <a:ext uri="{FF2B5EF4-FFF2-40B4-BE49-F238E27FC236}">
                <a16:creationId xmlns:a16="http://schemas.microsoft.com/office/drawing/2014/main" id="{BF02A164-DF97-51FD-2ADB-4E67FC93E80D}"/>
              </a:ext>
            </a:extLst>
          </p:cNvPr>
          <p:cNvSpPr>
            <a:spLocks noGrp="1"/>
          </p:cNvSpPr>
          <p:nvPr>
            <p:ph type="sldNum" sz="quarter" idx="12"/>
          </p:nvPr>
        </p:nvSpPr>
        <p:spPr/>
        <p:txBody>
          <a:bodyPr/>
          <a:lstStyle/>
          <a:p>
            <a:fld id="{DED688D6-E832-4F5A-9FCD-B8DEDCA6DC61}" type="slidenum">
              <a:rPr lang="en-US" smtClean="0"/>
              <a:pPr/>
              <a:t>11</a:t>
            </a:fld>
            <a:endParaRPr lang="en-US" dirty="0"/>
          </a:p>
        </p:txBody>
      </p:sp>
      <p:pic>
        <p:nvPicPr>
          <p:cNvPr id="8" name="Picture 7" descr="A close-up of a website&#10;&#10;Description automatically generated">
            <a:extLst>
              <a:ext uri="{FF2B5EF4-FFF2-40B4-BE49-F238E27FC236}">
                <a16:creationId xmlns:a16="http://schemas.microsoft.com/office/drawing/2014/main" id="{BFA0D687-7010-841C-BA67-FF5449D80F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900" y="1347281"/>
            <a:ext cx="3698906" cy="4786819"/>
          </a:xfrm>
          <a:prstGeom prst="rect">
            <a:avLst/>
          </a:prstGeom>
          <a:ln w="12700">
            <a:solidFill>
              <a:schemeClr val="tx1"/>
            </a:solidFill>
          </a:ln>
          <a:effectLst>
            <a:outerShdw blurRad="50800" dist="38100" dir="2700000" algn="tl" rotWithShape="0">
              <a:prstClr val="black">
                <a:alpha val="40000"/>
              </a:prstClr>
            </a:outerShdw>
          </a:effectLst>
        </p:spPr>
      </p:pic>
      <p:sp>
        <p:nvSpPr>
          <p:cNvPr id="3" name="Footer Placeholder 3">
            <a:extLst>
              <a:ext uri="{FF2B5EF4-FFF2-40B4-BE49-F238E27FC236}">
                <a16:creationId xmlns:a16="http://schemas.microsoft.com/office/drawing/2014/main" id="{D5548CD0-75F1-FA5D-4534-3A69916CC16C}"/>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is owned by Delta Dental Plan of New Mexico and is intended solely for educational purposes only.</a:t>
            </a:r>
          </a:p>
        </p:txBody>
      </p:sp>
      <p:sp>
        <p:nvSpPr>
          <p:cNvPr id="5" name="TextBox 4">
            <a:extLst>
              <a:ext uri="{FF2B5EF4-FFF2-40B4-BE49-F238E27FC236}">
                <a16:creationId xmlns:a16="http://schemas.microsoft.com/office/drawing/2014/main" id="{C6D3FF9F-813C-0473-B3A6-CBB0451C962B}"/>
              </a:ext>
            </a:extLst>
          </p:cNvPr>
          <p:cNvSpPr txBox="1"/>
          <p:nvPr/>
        </p:nvSpPr>
        <p:spPr>
          <a:xfrm>
            <a:off x="5119663" y="5415433"/>
            <a:ext cx="5522397" cy="461665"/>
          </a:xfrm>
          <a:prstGeom prst="rect">
            <a:avLst/>
          </a:prstGeom>
          <a:noFill/>
        </p:spPr>
        <p:txBody>
          <a:bodyPr wrap="square">
            <a:spAutoFit/>
          </a:bodyPr>
          <a:lstStyle/>
          <a:p>
            <a:r>
              <a:rPr lang="en-US" sz="2400" b="1" dirty="0">
                <a:solidFill>
                  <a:srgbClr val="2DB035"/>
                </a:solidFill>
              </a:rPr>
              <a:t>Learn more at </a:t>
            </a:r>
            <a:r>
              <a:rPr lang="en-US" sz="2400" b="1" u="sng" dirty="0">
                <a:solidFill>
                  <a:srgbClr val="2DB035"/>
                </a:solidFill>
              </a:rPr>
              <a:t>www.MemberPortal.com</a:t>
            </a:r>
          </a:p>
        </p:txBody>
      </p:sp>
    </p:spTree>
    <p:extLst>
      <p:ext uri="{BB962C8B-B14F-4D97-AF65-F5344CB8AC3E}">
        <p14:creationId xmlns:p14="http://schemas.microsoft.com/office/powerpoint/2010/main" val="136187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712D28-B323-29D5-F8E2-4F96F41772E0}"/>
              </a:ext>
            </a:extLst>
          </p:cNvPr>
          <p:cNvSpPr txBox="1">
            <a:spLocks/>
          </p:cNvSpPr>
          <p:nvPr/>
        </p:nvSpPr>
        <p:spPr>
          <a:xfrm>
            <a:off x="312738" y="1"/>
            <a:ext cx="8619627" cy="980900"/>
          </a:xfrm>
          <a:prstGeom prst="rect">
            <a:avLst/>
          </a:prstGeom>
        </p:spPr>
        <p:txBody>
          <a:bodyPr vert="horz" lIns="91440" tIns="45720" rIns="91440" bIns="45720" rtlCol="0" anchor="ctr">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a:defRPr/>
            </a:pPr>
            <a:r>
              <a:rPr lang="en-US" sz="3600" dirty="0">
                <a:solidFill>
                  <a:schemeClr val="bg1"/>
                </a:solidFill>
                <a:latin typeface="+mj-lt"/>
              </a:rPr>
              <a:t>Your Delta Dental of New Mexico </a:t>
            </a:r>
            <a:r>
              <a:rPr lang="en-US" sz="3600" b="1" dirty="0">
                <a:solidFill>
                  <a:schemeClr val="bg1"/>
                </a:solidFill>
                <a:latin typeface="+mn-lt"/>
              </a:rPr>
              <a:t>Mobile App</a:t>
            </a:r>
          </a:p>
        </p:txBody>
      </p:sp>
      <p:pic>
        <p:nvPicPr>
          <p:cNvPr id="5" name="Picture 4">
            <a:extLst>
              <a:ext uri="{FF2B5EF4-FFF2-40B4-BE49-F238E27FC236}">
                <a16:creationId xmlns:a16="http://schemas.microsoft.com/office/drawing/2014/main" id="{588F6527-3404-BD7B-53A0-9ECF446960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1147" y="1151430"/>
            <a:ext cx="7194793" cy="5092755"/>
          </a:xfrm>
          <a:prstGeom prst="rect">
            <a:avLst/>
          </a:prstGeom>
        </p:spPr>
      </p:pic>
      <p:pic>
        <p:nvPicPr>
          <p:cNvPr id="8" name="Picture 7" descr="Two people smiling&#10;&#10;Description automatically generated">
            <a:extLst>
              <a:ext uri="{FF2B5EF4-FFF2-40B4-BE49-F238E27FC236}">
                <a16:creationId xmlns:a16="http://schemas.microsoft.com/office/drawing/2014/main" id="{E35A3D7D-2ABC-EF29-E17B-BD64E9F76F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98458" y="512393"/>
            <a:ext cx="2487528" cy="49553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Slide Number Placeholder 8">
            <a:extLst>
              <a:ext uri="{FF2B5EF4-FFF2-40B4-BE49-F238E27FC236}">
                <a16:creationId xmlns:a16="http://schemas.microsoft.com/office/drawing/2014/main" id="{A361BDC9-817A-63D2-ECAC-A451B429E414}"/>
              </a:ext>
            </a:extLst>
          </p:cNvPr>
          <p:cNvSpPr>
            <a:spLocks noGrp="1"/>
          </p:cNvSpPr>
          <p:nvPr>
            <p:ph type="sldNum" sz="quarter" idx="12"/>
          </p:nvPr>
        </p:nvSpPr>
        <p:spPr/>
        <p:txBody>
          <a:bodyPr/>
          <a:lstStyle/>
          <a:p>
            <a:fld id="{DED688D6-E832-4F5A-9FCD-B8DEDCA6DC61}" type="slidenum">
              <a:rPr lang="en-US" smtClean="0"/>
              <a:pPr/>
              <a:t>12</a:t>
            </a:fld>
            <a:endParaRPr lang="en-US" dirty="0"/>
          </a:p>
        </p:txBody>
      </p:sp>
      <p:sp>
        <p:nvSpPr>
          <p:cNvPr id="2" name="Footer Placeholder 3">
            <a:extLst>
              <a:ext uri="{FF2B5EF4-FFF2-40B4-BE49-F238E27FC236}">
                <a16:creationId xmlns:a16="http://schemas.microsoft.com/office/drawing/2014/main" id="{7522B2D3-A111-56B3-6039-D582A0B50614}"/>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is owned by Delta Dental Plan of New Mexico and is intended solely for educational purposes only.</a:t>
            </a:r>
          </a:p>
        </p:txBody>
      </p:sp>
      <p:pic>
        <p:nvPicPr>
          <p:cNvPr id="1026" name="Picture 2" descr="Google play png, Picture #2221272 google play png">
            <a:extLst>
              <a:ext uri="{FF2B5EF4-FFF2-40B4-BE49-F238E27FC236}">
                <a16:creationId xmlns:a16="http://schemas.microsoft.com/office/drawing/2014/main" id="{1605BBEB-CDD1-ACB6-75CC-C6599EDEFC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6595" y="5612860"/>
            <a:ext cx="3311254" cy="4680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een square with a white triangle in it&#10;&#10;Description automatically generated">
            <a:extLst>
              <a:ext uri="{FF2B5EF4-FFF2-40B4-BE49-F238E27FC236}">
                <a16:creationId xmlns:a16="http://schemas.microsoft.com/office/drawing/2014/main" id="{B551F8EF-A476-030B-D247-8E5FE195B43F}"/>
              </a:ext>
            </a:extLst>
          </p:cNvPr>
          <p:cNvPicPr>
            <a:picLocks noChangeAspect="1"/>
          </p:cNvPicPr>
          <p:nvPr/>
        </p:nvPicPr>
        <p:blipFill rotWithShape="1">
          <a:blip r:embed="rId6">
            <a:extLst>
              <a:ext uri="{28A0092B-C50C-407E-A947-70E740481C1C}">
                <a14:useLocalDpi xmlns:a14="http://schemas.microsoft.com/office/drawing/2010/main" val="0"/>
              </a:ext>
            </a:extLst>
          </a:blip>
          <a:srcRect l="31645" t="14039" r="31589" b="13607"/>
          <a:stretch/>
        </p:blipFill>
        <p:spPr>
          <a:xfrm>
            <a:off x="5653715" y="1107776"/>
            <a:ext cx="652518" cy="674172"/>
          </a:xfrm>
          <a:prstGeom prst="rect">
            <a:avLst/>
          </a:prstGeom>
        </p:spPr>
      </p:pic>
    </p:spTree>
    <p:extLst>
      <p:ext uri="{BB962C8B-B14F-4D97-AF65-F5344CB8AC3E}">
        <p14:creationId xmlns:p14="http://schemas.microsoft.com/office/powerpoint/2010/main" val="730252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712D28-B323-29D5-F8E2-4F96F41772E0}"/>
              </a:ext>
            </a:extLst>
          </p:cNvPr>
          <p:cNvSpPr txBox="1">
            <a:spLocks/>
          </p:cNvSpPr>
          <p:nvPr/>
        </p:nvSpPr>
        <p:spPr>
          <a:xfrm>
            <a:off x="312738" y="1"/>
            <a:ext cx="9974262" cy="980900"/>
          </a:xfrm>
          <a:prstGeom prst="rect">
            <a:avLst/>
          </a:prstGeom>
        </p:spPr>
        <p:txBody>
          <a:bodyPr vert="horz" lIns="91440" tIns="45720" rIns="91440" bIns="45720" rtlCol="0" anchor="ctr">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a:defRPr/>
            </a:pPr>
            <a:r>
              <a:rPr lang="en-US" sz="3600" dirty="0">
                <a:solidFill>
                  <a:schemeClr val="bg1"/>
                </a:solidFill>
                <a:latin typeface="+mj-lt"/>
              </a:rPr>
              <a:t>Your Delta Dental of New Mexico </a:t>
            </a:r>
            <a:r>
              <a:rPr lang="en-US" sz="3600" b="1" dirty="0">
                <a:solidFill>
                  <a:schemeClr val="bg1"/>
                </a:solidFill>
                <a:latin typeface="+mn-lt"/>
              </a:rPr>
              <a:t>Customer Service</a:t>
            </a:r>
          </a:p>
        </p:txBody>
      </p:sp>
      <p:sp>
        <p:nvSpPr>
          <p:cNvPr id="3" name="Content Placeholder 2">
            <a:extLst>
              <a:ext uri="{FF2B5EF4-FFF2-40B4-BE49-F238E27FC236}">
                <a16:creationId xmlns:a16="http://schemas.microsoft.com/office/drawing/2014/main" id="{FB4774C6-C226-7AFF-A11E-114E1B0A3F6B}"/>
              </a:ext>
            </a:extLst>
          </p:cNvPr>
          <p:cNvSpPr txBox="1">
            <a:spLocks/>
          </p:cNvSpPr>
          <p:nvPr/>
        </p:nvSpPr>
        <p:spPr>
          <a:xfrm>
            <a:off x="692149" y="1238464"/>
            <a:ext cx="11071225" cy="4812139"/>
          </a:xfrm>
          <a:prstGeom prst="rect">
            <a:avLst/>
          </a:prstGeom>
        </p:spPr>
        <p:txBody>
          <a:bodyPr vert="horz" lIns="91440" tIns="45720" rIns="91440" bIns="45720" rtlCol="0">
            <a:noAutofit/>
          </a:bodyPr>
          <a:lstStyle>
            <a:lvl1pPr marL="174621" indent="-174621" algn="l" defTabSz="914377" rtl="0" eaLnBrk="1" latinLnBrk="0" hangingPunct="1">
              <a:spcBef>
                <a:spcPts val="0"/>
              </a:spcBef>
              <a:spcAft>
                <a:spcPts val="600"/>
              </a:spcAft>
              <a:buClr>
                <a:schemeClr val="tx2"/>
              </a:buClr>
              <a:buFont typeface="Arial" panose="020B0604020202020204" pitchFamily="34" charset="0"/>
              <a:buChar char="•"/>
              <a:defRPr sz="2000" kern="1200" baseline="0">
                <a:solidFill>
                  <a:schemeClr val="tx1"/>
                </a:solidFill>
                <a:latin typeface="+mn-lt"/>
                <a:ea typeface="+mn-ea"/>
                <a:cs typeface="+mn-cs"/>
              </a:defRPr>
            </a:lvl1pPr>
            <a:lvl2pPr marL="631810"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2pPr>
            <a:lvl3pPr marL="1088998"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3pPr>
            <a:lvl4pPr marL="1546187"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4pPr>
            <a:lvl5pPr marL="2003375"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Clr>
                <a:srgbClr val="2DB035"/>
              </a:buClr>
              <a:buFont typeface="Wingdings" panose="05000000000000000000" pitchFamily="2" charset="2"/>
              <a:buChar char="ü"/>
            </a:pPr>
            <a:r>
              <a:rPr lang="en-US" sz="2600" dirty="0">
                <a:solidFill>
                  <a:srgbClr val="000000">
                    <a:lumMod val="85000"/>
                    <a:lumOff val="15000"/>
                  </a:srgbClr>
                </a:solidFill>
              </a:rPr>
              <a:t> Call our </a:t>
            </a:r>
            <a:r>
              <a:rPr lang="en-US" sz="2600" b="1" dirty="0">
                <a:solidFill>
                  <a:srgbClr val="000000">
                    <a:lumMod val="85000"/>
                    <a:lumOff val="15000"/>
                  </a:srgbClr>
                </a:solidFill>
              </a:rPr>
              <a:t>Local</a:t>
            </a:r>
            <a:r>
              <a:rPr lang="en-US" sz="2600" dirty="0">
                <a:solidFill>
                  <a:srgbClr val="000000">
                    <a:lumMod val="85000"/>
                    <a:lumOff val="15000"/>
                  </a:srgbClr>
                </a:solidFill>
              </a:rPr>
              <a:t> </a:t>
            </a:r>
            <a:r>
              <a:rPr lang="en-US" sz="2600" b="1" dirty="0">
                <a:solidFill>
                  <a:srgbClr val="000000">
                    <a:lumMod val="85000"/>
                    <a:lumOff val="15000"/>
                  </a:srgbClr>
                </a:solidFill>
              </a:rPr>
              <a:t>Delta Dental Customer Service Team </a:t>
            </a:r>
            <a:r>
              <a:rPr lang="en-US" sz="2600" dirty="0">
                <a:solidFill>
                  <a:srgbClr val="000000">
                    <a:lumMod val="85000"/>
                    <a:lumOff val="15000"/>
                  </a:srgbClr>
                </a:solidFill>
              </a:rPr>
              <a:t>at</a:t>
            </a:r>
            <a:r>
              <a:rPr lang="en-US" sz="2600" b="1" dirty="0">
                <a:solidFill>
                  <a:srgbClr val="000000">
                    <a:lumMod val="85000"/>
                    <a:lumOff val="15000"/>
                  </a:srgbClr>
                </a:solidFill>
              </a:rPr>
              <a:t> </a:t>
            </a:r>
            <a:r>
              <a:rPr lang="en-US" sz="2600" b="1" dirty="0">
                <a:solidFill>
                  <a:srgbClr val="2DB035"/>
                </a:solidFill>
              </a:rPr>
              <a:t>(877) 395-9420</a:t>
            </a:r>
          </a:p>
          <a:p>
            <a:pPr marL="457189" lvl="1" indent="0">
              <a:spcBef>
                <a:spcPts val="1200"/>
              </a:spcBef>
              <a:spcAft>
                <a:spcPts val="1200"/>
              </a:spcAft>
              <a:buClr>
                <a:srgbClr val="2DB035"/>
              </a:buClr>
              <a:buFont typeface="Wingdings" panose="05000000000000000000" pitchFamily="2" charset="2"/>
              <a:buChar char="ü"/>
            </a:pPr>
            <a:r>
              <a:rPr lang="en-US" sz="2600" dirty="0"/>
              <a:t>Customer Service is available Monday – Friday  8:00 AM - 4:30 PM (MST) </a:t>
            </a:r>
          </a:p>
          <a:p>
            <a:pPr>
              <a:spcBef>
                <a:spcPts val="1200"/>
              </a:spcBef>
              <a:spcAft>
                <a:spcPts val="1200"/>
              </a:spcAft>
              <a:buClr>
                <a:srgbClr val="2DB035"/>
              </a:buClr>
              <a:buFont typeface="Wingdings" panose="05000000000000000000" pitchFamily="2" charset="2"/>
              <a:buChar char="ü"/>
            </a:pPr>
            <a:r>
              <a:rPr lang="en-US" sz="2600" dirty="0"/>
              <a:t> For</a:t>
            </a:r>
            <a:r>
              <a:rPr lang="en-US" sz="2600" b="1" dirty="0"/>
              <a:t> 24/7 </a:t>
            </a:r>
            <a:r>
              <a:rPr lang="en-US" sz="2600" dirty="0"/>
              <a:t>account information, call us at </a:t>
            </a:r>
            <a:r>
              <a:rPr lang="en-US" sz="2600" b="1" dirty="0">
                <a:solidFill>
                  <a:srgbClr val="2DB035"/>
                </a:solidFill>
              </a:rPr>
              <a:t>(877) 395-9420</a:t>
            </a:r>
          </a:p>
          <a:p>
            <a:pPr>
              <a:spcBef>
                <a:spcPts val="1200"/>
              </a:spcBef>
              <a:spcAft>
                <a:spcPts val="1200"/>
              </a:spcAft>
              <a:buClr>
                <a:srgbClr val="2DB035"/>
              </a:buClr>
              <a:buFont typeface="Wingdings" panose="05000000000000000000" pitchFamily="2" charset="2"/>
              <a:buChar char="ü"/>
            </a:pPr>
            <a:r>
              <a:rPr lang="en-US" sz="2600" b="1" dirty="0"/>
              <a:t> </a:t>
            </a:r>
            <a:r>
              <a:rPr lang="en-US" altLang="en-US" sz="2600" b="1" dirty="0">
                <a:solidFill>
                  <a:prstClr val="black"/>
                </a:solidFill>
              </a:rPr>
              <a:t>Email us at: </a:t>
            </a:r>
            <a:r>
              <a:rPr lang="en-US" altLang="en-US" sz="2600" u="sng" dirty="0">
                <a:solidFill>
                  <a:prstClr val="black"/>
                </a:solidFill>
                <a:hlinkClick r:id="rId3"/>
              </a:rPr>
              <a:t>customerservice@deltadentalnm.com</a:t>
            </a:r>
            <a:r>
              <a:rPr lang="en-US" altLang="en-US" sz="2600" dirty="0">
                <a:solidFill>
                  <a:prstClr val="black"/>
                </a:solidFill>
              </a:rPr>
              <a:t>.  </a:t>
            </a:r>
            <a:r>
              <a:rPr lang="en-US" altLang="en-US" sz="2600" b="1" dirty="0">
                <a:solidFill>
                  <a:prstClr val="black"/>
                </a:solidFill>
              </a:rPr>
              <a:t>Get a response in writing!</a:t>
            </a:r>
          </a:p>
          <a:p>
            <a:pPr>
              <a:spcBef>
                <a:spcPts val="1200"/>
              </a:spcBef>
              <a:spcAft>
                <a:spcPts val="1200"/>
              </a:spcAft>
              <a:buClr>
                <a:srgbClr val="2DB035"/>
              </a:buClr>
              <a:buFont typeface="Wingdings" panose="05000000000000000000" pitchFamily="2" charset="2"/>
              <a:buChar char="ü"/>
            </a:pPr>
            <a:r>
              <a:rPr lang="en-US" sz="2600" dirty="0">
                <a:solidFill>
                  <a:srgbClr val="000000">
                    <a:lumMod val="85000"/>
                    <a:lumOff val="15000"/>
                  </a:srgbClr>
                </a:solidFill>
              </a:rPr>
              <a:t> Once enrolled, go to the online </a:t>
            </a:r>
            <a:r>
              <a:rPr lang="en-US" sz="2600" b="1" dirty="0">
                <a:solidFill>
                  <a:srgbClr val="000000">
                    <a:lumMod val="85000"/>
                    <a:lumOff val="15000"/>
                  </a:srgbClr>
                </a:solidFill>
              </a:rPr>
              <a:t>Member Portal </a:t>
            </a:r>
            <a:r>
              <a:rPr lang="en-US" sz="2600" dirty="0">
                <a:solidFill>
                  <a:srgbClr val="000000">
                    <a:lumMod val="85000"/>
                    <a:lumOff val="15000"/>
                  </a:srgbClr>
                </a:solidFill>
              </a:rPr>
              <a:t>at </a:t>
            </a:r>
            <a:r>
              <a:rPr lang="en-US" sz="2600" b="1" u="sng" dirty="0">
                <a:solidFill>
                  <a:srgbClr val="2DB035"/>
                </a:solidFill>
              </a:rPr>
              <a:t>www.deltadentalnm.com</a:t>
            </a:r>
            <a:r>
              <a:rPr lang="en-US" sz="2600" dirty="0">
                <a:solidFill>
                  <a:srgbClr val="2DB035"/>
                </a:solidFill>
              </a:rPr>
              <a:t> </a:t>
            </a:r>
            <a:r>
              <a:rPr lang="en-US" sz="2600" dirty="0">
                <a:solidFill>
                  <a:srgbClr val="000000">
                    <a:lumMod val="85000"/>
                    <a:lumOff val="15000"/>
                  </a:srgbClr>
                </a:solidFill>
              </a:rPr>
              <a:t>to access your account information 24/7. Find a dentist, view/print your ID card and much more!</a:t>
            </a:r>
            <a:endParaRPr lang="en-US" altLang="en-US" sz="2600" b="1" dirty="0">
              <a:solidFill>
                <a:prstClr val="black"/>
              </a:solidFill>
            </a:endParaRPr>
          </a:p>
        </p:txBody>
      </p:sp>
      <p:sp>
        <p:nvSpPr>
          <p:cNvPr id="6" name="Slide Number Placeholder 5">
            <a:extLst>
              <a:ext uri="{FF2B5EF4-FFF2-40B4-BE49-F238E27FC236}">
                <a16:creationId xmlns:a16="http://schemas.microsoft.com/office/drawing/2014/main" id="{1B3F16E1-4BF2-A462-DA11-3D684B578E8F}"/>
              </a:ext>
            </a:extLst>
          </p:cNvPr>
          <p:cNvSpPr>
            <a:spLocks noGrp="1"/>
          </p:cNvSpPr>
          <p:nvPr>
            <p:ph type="sldNum" sz="quarter" idx="12"/>
          </p:nvPr>
        </p:nvSpPr>
        <p:spPr/>
        <p:txBody>
          <a:bodyPr/>
          <a:lstStyle/>
          <a:p>
            <a:fld id="{DED688D6-E832-4F5A-9FCD-B8DEDCA6DC61}" type="slidenum">
              <a:rPr lang="en-US" smtClean="0"/>
              <a:pPr/>
              <a:t>13</a:t>
            </a:fld>
            <a:endParaRPr lang="en-US" dirty="0"/>
          </a:p>
        </p:txBody>
      </p:sp>
      <p:sp>
        <p:nvSpPr>
          <p:cNvPr id="2" name="Footer Placeholder 3">
            <a:extLst>
              <a:ext uri="{FF2B5EF4-FFF2-40B4-BE49-F238E27FC236}">
                <a16:creationId xmlns:a16="http://schemas.microsoft.com/office/drawing/2014/main" id="{7E36195F-2466-E67C-5103-5804FCC6782D}"/>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is owned by Delta Dental Plan of New Mexico and is intended solely for educational purposes only.</a:t>
            </a:r>
          </a:p>
        </p:txBody>
      </p:sp>
    </p:spTree>
    <p:extLst>
      <p:ext uri="{BB962C8B-B14F-4D97-AF65-F5344CB8AC3E}">
        <p14:creationId xmlns:p14="http://schemas.microsoft.com/office/powerpoint/2010/main" val="3642125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712D28-B323-29D5-F8E2-4F96F41772E0}"/>
              </a:ext>
            </a:extLst>
          </p:cNvPr>
          <p:cNvSpPr txBox="1">
            <a:spLocks/>
          </p:cNvSpPr>
          <p:nvPr/>
        </p:nvSpPr>
        <p:spPr>
          <a:xfrm>
            <a:off x="312738" y="1"/>
            <a:ext cx="8619627" cy="980900"/>
          </a:xfrm>
          <a:prstGeom prst="rect">
            <a:avLst/>
          </a:prstGeom>
        </p:spPr>
        <p:txBody>
          <a:bodyPr vert="horz" lIns="91440" tIns="45720" rIns="91440" bIns="45720" rtlCol="0" anchor="ctr">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a:defRPr/>
            </a:pPr>
            <a:r>
              <a:rPr lang="en-US" sz="3600" dirty="0">
                <a:solidFill>
                  <a:schemeClr val="bg1"/>
                </a:solidFill>
                <a:latin typeface="+mj-lt"/>
              </a:rPr>
              <a:t>Your Delta Dental of New Mexico </a:t>
            </a:r>
            <a:r>
              <a:rPr lang="en-US" sz="3600" b="1" dirty="0">
                <a:solidFill>
                  <a:schemeClr val="bg1"/>
                </a:solidFill>
                <a:latin typeface="+mn-lt"/>
              </a:rPr>
              <a:t>Reminders</a:t>
            </a:r>
          </a:p>
        </p:txBody>
      </p:sp>
      <p:sp>
        <p:nvSpPr>
          <p:cNvPr id="3" name="Content Placeholder 2">
            <a:extLst>
              <a:ext uri="{FF2B5EF4-FFF2-40B4-BE49-F238E27FC236}">
                <a16:creationId xmlns:a16="http://schemas.microsoft.com/office/drawing/2014/main" id="{FB4774C6-C226-7AFF-A11E-114E1B0A3F6B}"/>
              </a:ext>
            </a:extLst>
          </p:cNvPr>
          <p:cNvSpPr txBox="1">
            <a:spLocks/>
          </p:cNvSpPr>
          <p:nvPr/>
        </p:nvSpPr>
        <p:spPr>
          <a:xfrm>
            <a:off x="692150" y="1348192"/>
            <a:ext cx="10807700" cy="4812139"/>
          </a:xfrm>
          <a:prstGeom prst="rect">
            <a:avLst/>
          </a:prstGeom>
        </p:spPr>
        <p:txBody>
          <a:bodyPr vert="horz" lIns="91440" tIns="45720" rIns="91440" bIns="45720" rtlCol="0">
            <a:noAutofit/>
          </a:bodyPr>
          <a:lstStyle>
            <a:lvl1pPr marL="174621" indent="-174621" algn="l" defTabSz="914377" rtl="0" eaLnBrk="1" latinLnBrk="0" hangingPunct="1">
              <a:spcBef>
                <a:spcPts val="0"/>
              </a:spcBef>
              <a:spcAft>
                <a:spcPts val="600"/>
              </a:spcAft>
              <a:buClr>
                <a:schemeClr val="tx2"/>
              </a:buClr>
              <a:buFont typeface="Arial" panose="020B0604020202020204" pitchFamily="34" charset="0"/>
              <a:buChar char="•"/>
              <a:defRPr sz="2000" kern="1200" baseline="0">
                <a:solidFill>
                  <a:schemeClr val="tx1"/>
                </a:solidFill>
                <a:latin typeface="+mn-lt"/>
                <a:ea typeface="+mn-ea"/>
                <a:cs typeface="+mn-cs"/>
              </a:defRPr>
            </a:lvl1pPr>
            <a:lvl2pPr marL="631810"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2pPr>
            <a:lvl3pPr marL="1088998"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3pPr>
            <a:lvl4pPr marL="1546187"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4pPr>
            <a:lvl5pPr marL="2003375"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spcAft>
                <a:spcPts val="1200"/>
              </a:spcAft>
              <a:buClr>
                <a:srgbClr val="2DB035"/>
              </a:buClr>
              <a:buFont typeface="Wingdings" panose="05000000000000000000" pitchFamily="2" charset="2"/>
              <a:buChar char="ü"/>
            </a:pPr>
            <a:r>
              <a:rPr lang="en-US" sz="2400" b="1" dirty="0">
                <a:solidFill>
                  <a:srgbClr val="000000">
                    <a:lumMod val="85000"/>
                    <a:lumOff val="15000"/>
                  </a:srgbClr>
                </a:solidFill>
              </a:rPr>
              <a:t>Remember, you can receive 2 Routine Cleanings/Exams in a Calendar Year.</a:t>
            </a:r>
            <a:br>
              <a:rPr lang="en-US" sz="2400" b="1" dirty="0">
                <a:solidFill>
                  <a:srgbClr val="000000">
                    <a:lumMod val="85000"/>
                    <a:lumOff val="15000"/>
                  </a:srgbClr>
                </a:solidFill>
              </a:rPr>
            </a:br>
            <a:r>
              <a:rPr lang="en-US" dirty="0">
                <a:solidFill>
                  <a:srgbClr val="000000">
                    <a:lumMod val="85000"/>
                    <a:lumOff val="15000"/>
                  </a:srgbClr>
                </a:solidFill>
              </a:rPr>
              <a:t>More than 120 signs and symptoms of non-dental diseases can be detected through a routine oral exam. </a:t>
            </a:r>
          </a:p>
          <a:p>
            <a:pPr>
              <a:spcBef>
                <a:spcPts val="1200"/>
              </a:spcBef>
              <a:spcAft>
                <a:spcPts val="1200"/>
              </a:spcAft>
              <a:buClr>
                <a:srgbClr val="2DB035"/>
              </a:buClr>
              <a:buFont typeface="Wingdings" panose="05000000000000000000" pitchFamily="2" charset="2"/>
              <a:buChar char="ü"/>
            </a:pPr>
            <a:r>
              <a:rPr lang="en-US" altLang="en-US" sz="2400" b="1" dirty="0">
                <a:solidFill>
                  <a:prstClr val="black"/>
                </a:solidFill>
              </a:rPr>
              <a:t>Stay in-network and find your local dentists by visiting </a:t>
            </a:r>
            <a:r>
              <a:rPr lang="en-US" altLang="en-US" sz="2400" b="1" u="sng" dirty="0">
                <a:solidFill>
                  <a:srgbClr val="2DB035"/>
                </a:solidFill>
              </a:rPr>
              <a:t>www.deltadentalnm.com </a:t>
            </a:r>
            <a:r>
              <a:rPr lang="en-US" altLang="en-US" sz="2400" b="1" dirty="0">
                <a:solidFill>
                  <a:prstClr val="black"/>
                </a:solidFill>
              </a:rPr>
              <a:t>and search for a Delta Dental PPO™, or Delta Dental Premier® provider. </a:t>
            </a:r>
          </a:p>
          <a:p>
            <a:pPr>
              <a:spcBef>
                <a:spcPts val="1200"/>
              </a:spcBef>
              <a:spcAft>
                <a:spcPts val="1200"/>
              </a:spcAft>
              <a:buClr>
                <a:srgbClr val="2DB035"/>
              </a:buClr>
              <a:buFont typeface="Wingdings" panose="05000000000000000000" pitchFamily="2" charset="2"/>
              <a:buChar char="ü"/>
            </a:pPr>
            <a:r>
              <a:rPr lang="en-US" sz="2400" b="1" dirty="0">
                <a:solidFill>
                  <a:srgbClr val="000000">
                    <a:lumMod val="85000"/>
                    <a:lumOff val="15000"/>
                  </a:srgbClr>
                </a:solidFill>
              </a:rPr>
              <a:t>Remember to register with the online Member Portal once you are enrolled! </a:t>
            </a:r>
            <a:r>
              <a:rPr lang="en-US" dirty="0">
                <a:solidFill>
                  <a:srgbClr val="000000">
                    <a:lumMod val="85000"/>
                    <a:lumOff val="15000"/>
                  </a:srgbClr>
                </a:solidFill>
              </a:rPr>
              <a:t>Member Portal gives you 24/7 access to important information about your dental benefits. </a:t>
            </a:r>
          </a:p>
          <a:p>
            <a:pPr>
              <a:spcBef>
                <a:spcPts val="1200"/>
              </a:spcBef>
              <a:spcAft>
                <a:spcPts val="1200"/>
              </a:spcAft>
              <a:buClr>
                <a:srgbClr val="2DB035"/>
              </a:buClr>
              <a:buFont typeface="Wingdings" panose="05000000000000000000" pitchFamily="2" charset="2"/>
              <a:buChar char="ü"/>
            </a:pPr>
            <a:r>
              <a:rPr lang="en-US" sz="2400" b="1" dirty="0">
                <a:solidFill>
                  <a:srgbClr val="000000">
                    <a:lumMod val="85000"/>
                    <a:lumOff val="15000"/>
                  </a:srgbClr>
                </a:solidFill>
              </a:rPr>
              <a:t>Ask about your procedure before it is done! </a:t>
            </a:r>
            <a:r>
              <a:rPr lang="en-US" dirty="0">
                <a:solidFill>
                  <a:srgbClr val="000000">
                    <a:lumMod val="85000"/>
                    <a:lumOff val="15000"/>
                  </a:srgbClr>
                </a:solidFill>
              </a:rPr>
              <a:t>Don’t forget to ask for a pre-treatment estimate prior to dental services being performed. Reduce your out-of-pocket costs and know what is covered!</a:t>
            </a:r>
            <a:endParaRPr lang="en-US" altLang="en-US" b="1" dirty="0">
              <a:solidFill>
                <a:prstClr val="black"/>
              </a:solidFill>
            </a:endParaRPr>
          </a:p>
        </p:txBody>
      </p:sp>
      <p:sp>
        <p:nvSpPr>
          <p:cNvPr id="6" name="Slide Number Placeholder 5">
            <a:extLst>
              <a:ext uri="{FF2B5EF4-FFF2-40B4-BE49-F238E27FC236}">
                <a16:creationId xmlns:a16="http://schemas.microsoft.com/office/drawing/2014/main" id="{1B3F16E1-4BF2-A462-DA11-3D684B578E8F}"/>
              </a:ext>
            </a:extLst>
          </p:cNvPr>
          <p:cNvSpPr>
            <a:spLocks noGrp="1"/>
          </p:cNvSpPr>
          <p:nvPr>
            <p:ph type="sldNum" sz="quarter" idx="12"/>
          </p:nvPr>
        </p:nvSpPr>
        <p:spPr/>
        <p:txBody>
          <a:bodyPr/>
          <a:lstStyle/>
          <a:p>
            <a:fld id="{DED688D6-E832-4F5A-9FCD-B8DEDCA6DC61}" type="slidenum">
              <a:rPr lang="en-US" smtClean="0"/>
              <a:pPr/>
              <a:t>14</a:t>
            </a:fld>
            <a:endParaRPr lang="en-US" dirty="0"/>
          </a:p>
        </p:txBody>
      </p:sp>
      <p:sp>
        <p:nvSpPr>
          <p:cNvPr id="2" name="Footer Placeholder 3">
            <a:extLst>
              <a:ext uri="{FF2B5EF4-FFF2-40B4-BE49-F238E27FC236}">
                <a16:creationId xmlns:a16="http://schemas.microsoft.com/office/drawing/2014/main" id="{7E36195F-2466-E67C-5103-5804FCC6782D}"/>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is owned by Delta Dental Plan of New Mexico and is intended solely for educational purposes only.</a:t>
            </a:r>
          </a:p>
        </p:txBody>
      </p:sp>
    </p:spTree>
    <p:extLst>
      <p:ext uri="{BB962C8B-B14F-4D97-AF65-F5344CB8AC3E}">
        <p14:creationId xmlns:p14="http://schemas.microsoft.com/office/powerpoint/2010/main" val="1011734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E8D19144-4EC9-034F-C731-2E29EE99BAE4}"/>
              </a:ext>
            </a:extLst>
          </p:cNvPr>
          <p:cNvSpPr txBox="1">
            <a:spLocks noGrp="1"/>
          </p:cNvSpPr>
          <p:nvPr>
            <p:ph type="title"/>
          </p:nvPr>
        </p:nvSpPr>
        <p:spPr>
          <a:xfrm>
            <a:off x="3608912" y="503904"/>
            <a:ext cx="6792214" cy="948978"/>
          </a:xfrm>
          <a:prstGeom prst="rect">
            <a:avLst/>
          </a:prstGeom>
        </p:spPr>
        <p:txBody>
          <a:bodyPr vert="horz" wrap="square" lIns="0" tIns="12700" rIns="0" bIns="0" rtlCol="0">
            <a:spAutoFit/>
          </a:bodyPr>
          <a:lstStyle/>
          <a:p>
            <a:pPr algn="ctr">
              <a:lnSpc>
                <a:spcPct val="100000"/>
              </a:lnSpc>
              <a:spcBef>
                <a:spcPts val="100"/>
              </a:spcBef>
            </a:pPr>
            <a:r>
              <a:rPr sz="3200" b="1" dirty="0">
                <a:latin typeface="Calibri"/>
                <a:cs typeface="Calibri"/>
              </a:rPr>
              <a:t>Thank</a:t>
            </a:r>
            <a:r>
              <a:rPr sz="3200" b="1" spc="-75" dirty="0">
                <a:latin typeface="Calibri"/>
                <a:cs typeface="Calibri"/>
              </a:rPr>
              <a:t> </a:t>
            </a:r>
            <a:r>
              <a:rPr sz="3200" b="1" dirty="0">
                <a:latin typeface="Calibri"/>
                <a:cs typeface="Calibri"/>
              </a:rPr>
              <a:t>you</a:t>
            </a:r>
            <a:r>
              <a:rPr sz="3200" b="1" spc="-55" dirty="0">
                <a:latin typeface="Calibri"/>
                <a:cs typeface="Calibri"/>
              </a:rPr>
              <a:t> </a:t>
            </a:r>
            <a:r>
              <a:rPr sz="3200" b="1" dirty="0">
                <a:latin typeface="Calibri"/>
                <a:cs typeface="Calibri"/>
              </a:rPr>
              <a:t>for</a:t>
            </a:r>
            <a:r>
              <a:rPr sz="3200" b="1" spc="-55" dirty="0">
                <a:latin typeface="Calibri"/>
                <a:cs typeface="Calibri"/>
              </a:rPr>
              <a:t> </a:t>
            </a:r>
            <a:r>
              <a:rPr sz="3200" b="1" dirty="0">
                <a:latin typeface="Calibri"/>
                <a:cs typeface="Calibri"/>
              </a:rPr>
              <a:t>your</a:t>
            </a:r>
            <a:r>
              <a:rPr sz="3200" b="1" spc="-50" dirty="0">
                <a:latin typeface="Calibri"/>
                <a:cs typeface="Calibri"/>
              </a:rPr>
              <a:t> </a:t>
            </a:r>
            <a:r>
              <a:rPr sz="3200" b="1" spc="-10" dirty="0">
                <a:latin typeface="Calibri"/>
                <a:cs typeface="Calibri"/>
              </a:rPr>
              <a:t>time.</a:t>
            </a:r>
            <a:endParaRPr sz="3200" dirty="0">
              <a:latin typeface="Calibri"/>
              <a:cs typeface="Calibri"/>
            </a:endParaRPr>
          </a:p>
          <a:p>
            <a:pPr marL="1270" algn="ctr">
              <a:lnSpc>
                <a:spcPct val="100000"/>
              </a:lnSpc>
              <a:spcBef>
                <a:spcPts val="85"/>
              </a:spcBef>
            </a:pPr>
            <a:r>
              <a:rPr sz="2800" b="0" dirty="0">
                <a:latin typeface="Calibri Light"/>
                <a:cs typeface="Calibri Light"/>
              </a:rPr>
              <a:t>We</a:t>
            </a:r>
            <a:r>
              <a:rPr sz="2800" b="0" spc="-80" dirty="0">
                <a:latin typeface="Calibri Light"/>
                <a:cs typeface="Calibri Light"/>
              </a:rPr>
              <a:t> </a:t>
            </a:r>
            <a:r>
              <a:rPr sz="2800" b="0" dirty="0">
                <a:latin typeface="Calibri Light"/>
                <a:cs typeface="Calibri Light"/>
              </a:rPr>
              <a:t>look</a:t>
            </a:r>
            <a:r>
              <a:rPr sz="2800" b="0" spc="-85" dirty="0">
                <a:latin typeface="Calibri Light"/>
                <a:cs typeface="Calibri Light"/>
              </a:rPr>
              <a:t> </a:t>
            </a:r>
            <a:r>
              <a:rPr sz="2800" b="0" dirty="0">
                <a:latin typeface="Calibri Light"/>
                <a:cs typeface="Calibri Light"/>
              </a:rPr>
              <a:t>forward</a:t>
            </a:r>
            <a:r>
              <a:rPr sz="2800" b="0" spc="-60" dirty="0">
                <a:latin typeface="Calibri Light"/>
                <a:cs typeface="Calibri Light"/>
              </a:rPr>
              <a:t> </a:t>
            </a:r>
            <a:r>
              <a:rPr sz="2800" b="0" dirty="0">
                <a:latin typeface="Calibri Light"/>
                <a:cs typeface="Calibri Light"/>
              </a:rPr>
              <a:t>to</a:t>
            </a:r>
            <a:r>
              <a:rPr sz="2800" b="0" spc="-80" dirty="0">
                <a:latin typeface="Calibri Light"/>
                <a:cs typeface="Calibri Light"/>
              </a:rPr>
              <a:t> </a:t>
            </a:r>
            <a:r>
              <a:rPr lang="en-US" sz="2800" b="0" spc="-80" dirty="0">
                <a:latin typeface="Calibri Light"/>
                <a:cs typeface="Calibri Light"/>
              </a:rPr>
              <a:t>continuing to </a:t>
            </a:r>
            <a:r>
              <a:rPr sz="2800" b="0" dirty="0">
                <a:latin typeface="Calibri Light"/>
                <a:cs typeface="Calibri Light"/>
              </a:rPr>
              <a:t>serving</a:t>
            </a:r>
            <a:r>
              <a:rPr sz="2800" b="0" spc="-95" dirty="0">
                <a:latin typeface="Calibri Light"/>
                <a:cs typeface="Calibri Light"/>
              </a:rPr>
              <a:t> </a:t>
            </a:r>
            <a:r>
              <a:rPr sz="2800" b="0" spc="-20" dirty="0">
                <a:latin typeface="Calibri Light"/>
                <a:cs typeface="Calibri Light"/>
              </a:rPr>
              <a:t>you.</a:t>
            </a:r>
            <a:endParaRPr sz="2800" dirty="0">
              <a:latin typeface="Calibri Light"/>
              <a:cs typeface="Calibri Light"/>
            </a:endParaRPr>
          </a:p>
        </p:txBody>
      </p:sp>
      <p:pic>
        <p:nvPicPr>
          <p:cNvPr id="1025" name="Picture 2">
            <a:extLst>
              <a:ext uri="{FF2B5EF4-FFF2-40B4-BE49-F238E27FC236}">
                <a16:creationId xmlns:a16="http://schemas.microsoft.com/office/drawing/2014/main" id="{D9BB201F-C240-3F9E-1FAE-CA0020FAB4E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516715" y="1689404"/>
            <a:ext cx="2976608" cy="740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393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712D28-B323-29D5-F8E2-4F96F41772E0}"/>
              </a:ext>
            </a:extLst>
          </p:cNvPr>
          <p:cNvSpPr txBox="1">
            <a:spLocks/>
          </p:cNvSpPr>
          <p:nvPr/>
        </p:nvSpPr>
        <p:spPr>
          <a:xfrm>
            <a:off x="312737" y="1"/>
            <a:ext cx="11553441" cy="980900"/>
          </a:xfrm>
          <a:prstGeom prst="rect">
            <a:avLst/>
          </a:prstGeom>
        </p:spPr>
        <p:txBody>
          <a:bodyPr vert="horz" lIns="91440" tIns="45720" rIns="91440" bIns="45720" rtlCol="0" anchor="ctr">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a:defRPr/>
            </a:pPr>
            <a:r>
              <a:rPr lang="en-US" sz="3600" dirty="0">
                <a:solidFill>
                  <a:schemeClr val="bg1"/>
                </a:solidFill>
                <a:latin typeface="+mj-lt"/>
              </a:rPr>
              <a:t>Your Delta Dental </a:t>
            </a:r>
            <a:r>
              <a:rPr lang="en-US" sz="3600" b="1" dirty="0">
                <a:solidFill>
                  <a:schemeClr val="bg1"/>
                </a:solidFill>
                <a:latin typeface="+mn-lt"/>
              </a:rPr>
              <a:t>Benefits Overview</a:t>
            </a:r>
          </a:p>
        </p:txBody>
      </p:sp>
      <p:sp>
        <p:nvSpPr>
          <p:cNvPr id="6" name="Slide Number Placeholder 5">
            <a:extLst>
              <a:ext uri="{FF2B5EF4-FFF2-40B4-BE49-F238E27FC236}">
                <a16:creationId xmlns:a16="http://schemas.microsoft.com/office/drawing/2014/main" id="{BD661445-8A10-9A02-CA6B-0983182C0617}"/>
              </a:ext>
            </a:extLst>
          </p:cNvPr>
          <p:cNvSpPr>
            <a:spLocks noGrp="1"/>
          </p:cNvSpPr>
          <p:nvPr>
            <p:ph type="sldNum" sz="quarter" idx="12"/>
          </p:nvPr>
        </p:nvSpPr>
        <p:spPr/>
        <p:txBody>
          <a:bodyPr/>
          <a:lstStyle/>
          <a:p>
            <a:fld id="{DED688D6-E832-4F5A-9FCD-B8DEDCA6DC61}" type="slidenum">
              <a:rPr lang="en-US" smtClean="0"/>
              <a:pPr/>
              <a:t>2</a:t>
            </a:fld>
            <a:endParaRPr lang="en-US" dirty="0"/>
          </a:p>
        </p:txBody>
      </p:sp>
      <p:sp>
        <p:nvSpPr>
          <p:cNvPr id="2" name="Footer Placeholder 3">
            <a:extLst>
              <a:ext uri="{FF2B5EF4-FFF2-40B4-BE49-F238E27FC236}">
                <a16:creationId xmlns:a16="http://schemas.microsoft.com/office/drawing/2014/main" id="{FB0752FE-DA2D-6027-D4C5-4FD189132CD1}"/>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is owned by Delta Dental Plan of New Mexico and is intended solely for educational purposes only.</a:t>
            </a:r>
          </a:p>
        </p:txBody>
      </p:sp>
      <p:sp>
        <p:nvSpPr>
          <p:cNvPr id="5" name="Content Placeholder 2">
            <a:extLst>
              <a:ext uri="{FF2B5EF4-FFF2-40B4-BE49-F238E27FC236}">
                <a16:creationId xmlns:a16="http://schemas.microsoft.com/office/drawing/2014/main" id="{AA115FFF-2731-9530-5E2F-8B3B069D327B}"/>
              </a:ext>
            </a:extLst>
          </p:cNvPr>
          <p:cNvSpPr txBox="1">
            <a:spLocks/>
          </p:cNvSpPr>
          <p:nvPr/>
        </p:nvSpPr>
        <p:spPr>
          <a:xfrm>
            <a:off x="822325" y="1197558"/>
            <a:ext cx="7343775" cy="4881455"/>
          </a:xfrm>
          <a:prstGeom prst="rect">
            <a:avLst/>
          </a:prstGeom>
        </p:spPr>
        <p:txBody>
          <a:bodyPr vert="horz" lIns="91440" tIns="45720" rIns="91440" bIns="45720" rtlCol="0">
            <a:noAutofit/>
          </a:bodyPr>
          <a:lstStyle>
            <a:lvl1pPr marL="174621" indent="-174621" algn="l" defTabSz="914377" rtl="0" eaLnBrk="1" latinLnBrk="0" hangingPunct="1">
              <a:spcBef>
                <a:spcPts val="0"/>
              </a:spcBef>
              <a:spcAft>
                <a:spcPts val="600"/>
              </a:spcAft>
              <a:buClr>
                <a:schemeClr val="tx2"/>
              </a:buClr>
              <a:buFont typeface="Arial" panose="020B0604020202020204" pitchFamily="34" charset="0"/>
              <a:buChar char="•"/>
              <a:defRPr sz="2000" kern="1200" baseline="0">
                <a:solidFill>
                  <a:schemeClr val="tx1"/>
                </a:solidFill>
                <a:latin typeface="+mn-lt"/>
                <a:ea typeface="+mn-ea"/>
                <a:cs typeface="+mn-cs"/>
              </a:defRPr>
            </a:lvl1pPr>
            <a:lvl2pPr marL="631810"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2pPr>
            <a:lvl3pPr marL="1088998"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3pPr>
            <a:lvl4pPr marL="1546187"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4pPr>
            <a:lvl5pPr marL="2003375"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2DB035"/>
              </a:buClr>
            </a:pPr>
            <a:r>
              <a:rPr lang="en-US" sz="2200" b="1" dirty="0">
                <a:solidFill>
                  <a:srgbClr val="000000">
                    <a:lumMod val="85000"/>
                    <a:lumOff val="15000"/>
                  </a:srgbClr>
                </a:solidFill>
              </a:rPr>
              <a:t>Calendar Year Deductibles</a:t>
            </a:r>
          </a:p>
          <a:p>
            <a:pPr lvl="1">
              <a:buClr>
                <a:srgbClr val="2DB035"/>
              </a:buClr>
            </a:pPr>
            <a:r>
              <a:rPr lang="en-US" b="1" dirty="0">
                <a:solidFill>
                  <a:srgbClr val="000000">
                    <a:lumMod val="85000"/>
                    <a:lumOff val="15000"/>
                  </a:srgbClr>
                </a:solidFill>
              </a:rPr>
              <a:t> $50.00 </a:t>
            </a:r>
            <a:r>
              <a:rPr lang="en-US" dirty="0">
                <a:solidFill>
                  <a:srgbClr val="000000">
                    <a:lumMod val="85000"/>
                    <a:lumOff val="15000"/>
                  </a:srgbClr>
                </a:solidFill>
              </a:rPr>
              <a:t>per enrolled person</a:t>
            </a:r>
          </a:p>
          <a:p>
            <a:pPr lvl="1">
              <a:buClr>
                <a:srgbClr val="2DB035"/>
              </a:buClr>
            </a:pPr>
            <a:r>
              <a:rPr lang="en-US" dirty="0">
                <a:solidFill>
                  <a:srgbClr val="000000">
                    <a:lumMod val="85000"/>
                    <a:lumOff val="15000"/>
                  </a:srgbClr>
                </a:solidFill>
              </a:rPr>
              <a:t> </a:t>
            </a:r>
            <a:r>
              <a:rPr lang="en-US" b="1" dirty="0">
                <a:solidFill>
                  <a:srgbClr val="000000">
                    <a:lumMod val="85000"/>
                    <a:lumOff val="15000"/>
                  </a:srgbClr>
                </a:solidFill>
              </a:rPr>
              <a:t>$150.00 </a:t>
            </a:r>
            <a:r>
              <a:rPr lang="en-US" dirty="0">
                <a:solidFill>
                  <a:srgbClr val="000000">
                    <a:lumMod val="85000"/>
                    <a:lumOff val="15000"/>
                  </a:srgbClr>
                </a:solidFill>
              </a:rPr>
              <a:t>total per family</a:t>
            </a:r>
          </a:p>
          <a:p>
            <a:pPr lvl="1">
              <a:buClr>
                <a:srgbClr val="2DB035"/>
              </a:buClr>
            </a:pPr>
            <a:r>
              <a:rPr lang="en-US" dirty="0">
                <a:solidFill>
                  <a:srgbClr val="000000">
                    <a:lumMod val="85000"/>
                    <a:lumOff val="15000"/>
                  </a:srgbClr>
                </a:solidFill>
              </a:rPr>
              <a:t> Deductible does not apply to Diagnostic &amp; Preventive Services or Orthodontic Services</a:t>
            </a:r>
            <a:br>
              <a:rPr lang="en-US" sz="2200" dirty="0">
                <a:solidFill>
                  <a:srgbClr val="000000">
                    <a:lumMod val="85000"/>
                    <a:lumOff val="15000"/>
                  </a:srgbClr>
                </a:solidFill>
              </a:rPr>
            </a:br>
            <a:endParaRPr lang="en-US" sz="800" dirty="0">
              <a:solidFill>
                <a:srgbClr val="000000">
                  <a:lumMod val="85000"/>
                  <a:lumOff val="15000"/>
                </a:srgbClr>
              </a:solidFill>
            </a:endParaRPr>
          </a:p>
          <a:p>
            <a:pPr lvl="0">
              <a:buClr>
                <a:srgbClr val="2DB035"/>
              </a:buClr>
            </a:pPr>
            <a:r>
              <a:rPr lang="en-US" sz="2200" b="1" dirty="0">
                <a:solidFill>
                  <a:srgbClr val="000000">
                    <a:lumMod val="85000"/>
                    <a:lumOff val="15000"/>
                  </a:srgbClr>
                </a:solidFill>
              </a:rPr>
              <a:t>Benefit Annual Maximum - Calendar Year </a:t>
            </a:r>
          </a:p>
          <a:p>
            <a:pPr lvl="1">
              <a:buClr>
                <a:srgbClr val="2DB035"/>
              </a:buClr>
            </a:pPr>
            <a:r>
              <a:rPr lang="en-US" dirty="0">
                <a:solidFill>
                  <a:srgbClr val="000000">
                    <a:lumMod val="85000"/>
                    <a:lumOff val="15000"/>
                  </a:srgbClr>
                </a:solidFill>
              </a:rPr>
              <a:t> </a:t>
            </a:r>
            <a:r>
              <a:rPr lang="en-US" b="1" dirty="0">
                <a:solidFill>
                  <a:srgbClr val="000000">
                    <a:lumMod val="85000"/>
                    <a:lumOff val="15000"/>
                  </a:srgbClr>
                </a:solidFill>
              </a:rPr>
              <a:t>$1,750 </a:t>
            </a:r>
            <a:r>
              <a:rPr lang="en-US" dirty="0">
                <a:solidFill>
                  <a:srgbClr val="000000">
                    <a:lumMod val="85000"/>
                    <a:lumOff val="15000"/>
                  </a:srgbClr>
                </a:solidFill>
              </a:rPr>
              <a:t>per enrolled person per calendar year</a:t>
            </a:r>
          </a:p>
          <a:p>
            <a:pPr lvl="1">
              <a:buClr>
                <a:srgbClr val="2DB035"/>
              </a:buClr>
            </a:pPr>
            <a:endParaRPr lang="en-US" sz="800" dirty="0">
              <a:solidFill>
                <a:srgbClr val="000000">
                  <a:lumMod val="85000"/>
                  <a:lumOff val="15000"/>
                </a:srgbClr>
              </a:solidFill>
            </a:endParaRPr>
          </a:p>
          <a:p>
            <a:pPr lvl="0">
              <a:buClr>
                <a:srgbClr val="2DB035"/>
              </a:buClr>
            </a:pPr>
            <a:r>
              <a:rPr lang="en-US" sz="2200" b="1" dirty="0">
                <a:solidFill>
                  <a:srgbClr val="000000">
                    <a:lumMod val="85000"/>
                    <a:lumOff val="15000"/>
                  </a:srgbClr>
                </a:solidFill>
              </a:rPr>
              <a:t>Orthodontic Lifetime Maximum</a:t>
            </a:r>
          </a:p>
          <a:p>
            <a:pPr lvl="1">
              <a:buClr>
                <a:srgbClr val="2DB035"/>
              </a:buClr>
            </a:pPr>
            <a:r>
              <a:rPr lang="en-US" b="1" dirty="0">
                <a:solidFill>
                  <a:srgbClr val="000000">
                    <a:lumMod val="85000"/>
                    <a:lumOff val="15000"/>
                  </a:srgbClr>
                </a:solidFill>
              </a:rPr>
              <a:t> Children – up to 18th birthday</a:t>
            </a:r>
          </a:p>
          <a:p>
            <a:pPr lvl="2">
              <a:buClr>
                <a:srgbClr val="2DB035"/>
              </a:buClr>
            </a:pPr>
            <a:r>
              <a:rPr lang="en-US" dirty="0">
                <a:solidFill>
                  <a:srgbClr val="000000">
                    <a:lumMod val="85000"/>
                    <a:lumOff val="15000"/>
                  </a:srgbClr>
                </a:solidFill>
              </a:rPr>
              <a:t>Plan Pays 75%, up to a $2,000 </a:t>
            </a:r>
            <a:r>
              <a:rPr lang="en-US" u="sng" dirty="0">
                <a:solidFill>
                  <a:srgbClr val="000000">
                    <a:lumMod val="85000"/>
                    <a:lumOff val="15000"/>
                  </a:srgbClr>
                </a:solidFill>
              </a:rPr>
              <a:t>lifetime</a:t>
            </a:r>
            <a:r>
              <a:rPr lang="en-US" dirty="0">
                <a:solidFill>
                  <a:srgbClr val="000000">
                    <a:lumMod val="85000"/>
                    <a:lumOff val="15000"/>
                  </a:srgbClr>
                </a:solidFill>
              </a:rPr>
              <a:t> maximum</a:t>
            </a:r>
          </a:p>
          <a:p>
            <a:pPr lvl="1">
              <a:buClr>
                <a:srgbClr val="2DB035"/>
              </a:buClr>
            </a:pPr>
            <a:r>
              <a:rPr lang="en-US" b="1" dirty="0">
                <a:solidFill>
                  <a:srgbClr val="000000">
                    <a:lumMod val="85000"/>
                    <a:lumOff val="15000"/>
                  </a:srgbClr>
                </a:solidFill>
              </a:rPr>
              <a:t> Adults – age 18 and over</a:t>
            </a:r>
          </a:p>
          <a:p>
            <a:pPr lvl="2">
              <a:buClr>
                <a:srgbClr val="2DB035"/>
              </a:buClr>
            </a:pPr>
            <a:r>
              <a:rPr lang="en-US" dirty="0">
                <a:solidFill>
                  <a:srgbClr val="000000">
                    <a:lumMod val="85000"/>
                    <a:lumOff val="15000"/>
                  </a:srgbClr>
                </a:solidFill>
              </a:rPr>
              <a:t>Plan Pays 60%, up to a $1,750 </a:t>
            </a:r>
            <a:r>
              <a:rPr lang="en-US" u="sng" dirty="0">
                <a:solidFill>
                  <a:srgbClr val="000000">
                    <a:lumMod val="85000"/>
                    <a:lumOff val="15000"/>
                  </a:srgbClr>
                </a:solidFill>
              </a:rPr>
              <a:t>lifetime</a:t>
            </a:r>
            <a:r>
              <a:rPr lang="en-US" dirty="0">
                <a:solidFill>
                  <a:srgbClr val="000000">
                    <a:lumMod val="85000"/>
                    <a:lumOff val="15000"/>
                  </a:srgbClr>
                </a:solidFill>
              </a:rPr>
              <a:t> maximum </a:t>
            </a:r>
          </a:p>
          <a:p>
            <a:pPr lvl="0">
              <a:buClr>
                <a:srgbClr val="2DB035"/>
              </a:buClr>
            </a:pPr>
            <a:endParaRPr lang="en-US" sz="2200" dirty="0">
              <a:solidFill>
                <a:srgbClr val="000000">
                  <a:lumMod val="85000"/>
                  <a:lumOff val="15000"/>
                </a:srgbClr>
              </a:solidFill>
            </a:endParaRPr>
          </a:p>
          <a:p>
            <a:pPr lvl="0">
              <a:buClr>
                <a:srgbClr val="2DB035"/>
              </a:buClr>
            </a:pPr>
            <a:endParaRPr lang="en-US" sz="2200" dirty="0">
              <a:solidFill>
                <a:srgbClr val="000000">
                  <a:lumMod val="85000"/>
                  <a:lumOff val="15000"/>
                </a:srgbClr>
              </a:solidFill>
            </a:endParaRPr>
          </a:p>
        </p:txBody>
      </p:sp>
      <p:pic>
        <p:nvPicPr>
          <p:cNvPr id="8" name="Picture 7" descr="A person in sunglasses and a blue shirt dancing with another person&#10;&#10;Description automatically generated">
            <a:extLst>
              <a:ext uri="{FF2B5EF4-FFF2-40B4-BE49-F238E27FC236}">
                <a16:creationId xmlns:a16="http://schemas.microsoft.com/office/drawing/2014/main" id="{4B311199-3C2B-D9BD-7342-B1201C25CF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34400" y="1264596"/>
            <a:ext cx="3657600" cy="4875223"/>
          </a:xfrm>
          <a:prstGeom prst="rect">
            <a:avLst/>
          </a:prstGeom>
        </p:spPr>
      </p:pic>
    </p:spTree>
    <p:extLst>
      <p:ext uri="{BB962C8B-B14F-4D97-AF65-F5344CB8AC3E}">
        <p14:creationId xmlns:p14="http://schemas.microsoft.com/office/powerpoint/2010/main" val="3104337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82658E-ECB9-E364-035C-4964323D37FD}"/>
              </a:ext>
            </a:extLst>
          </p:cNvPr>
          <p:cNvSpPr>
            <a:spLocks noGrp="1"/>
          </p:cNvSpPr>
          <p:nvPr>
            <p:ph type="sldNum" sz="quarter" idx="12"/>
          </p:nvPr>
        </p:nvSpPr>
        <p:spPr/>
        <p:txBody>
          <a:bodyPr/>
          <a:lstStyle/>
          <a:p>
            <a:fld id="{DED688D6-E832-4F5A-9FCD-B8DEDCA6DC61}" type="slidenum">
              <a:rPr lang="en-US" smtClean="0"/>
              <a:pPr/>
              <a:t>3</a:t>
            </a:fld>
            <a:endParaRPr lang="en-US" dirty="0"/>
          </a:p>
        </p:txBody>
      </p:sp>
      <p:sp>
        <p:nvSpPr>
          <p:cNvPr id="3" name="Footer Placeholder 3">
            <a:extLst>
              <a:ext uri="{FF2B5EF4-FFF2-40B4-BE49-F238E27FC236}">
                <a16:creationId xmlns:a16="http://schemas.microsoft.com/office/drawing/2014/main" id="{7C6FB20C-83FF-3A26-695C-4725C4097C48}"/>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is owned by Delta Dental Plan of New Mexico and is intended solely for educational purposes only.</a:t>
            </a:r>
          </a:p>
        </p:txBody>
      </p:sp>
      <p:graphicFrame>
        <p:nvGraphicFramePr>
          <p:cNvPr id="2" name="Group 536">
            <a:extLst>
              <a:ext uri="{FF2B5EF4-FFF2-40B4-BE49-F238E27FC236}">
                <a16:creationId xmlns:a16="http://schemas.microsoft.com/office/drawing/2014/main" id="{F116AEF6-A109-B713-B55C-0CB4264E570A}"/>
              </a:ext>
            </a:extLst>
          </p:cNvPr>
          <p:cNvGraphicFramePr>
            <a:graphicFrameLocks/>
          </p:cNvGraphicFramePr>
          <p:nvPr>
            <p:extLst>
              <p:ext uri="{D42A27DB-BD31-4B8C-83A1-F6EECF244321}">
                <p14:modId xmlns:p14="http://schemas.microsoft.com/office/powerpoint/2010/main" val="4289394480"/>
              </p:ext>
            </p:extLst>
          </p:nvPr>
        </p:nvGraphicFramePr>
        <p:xfrm>
          <a:off x="419100" y="1130299"/>
          <a:ext cx="11353800" cy="4453378"/>
        </p:xfrm>
        <a:graphic>
          <a:graphicData uri="http://schemas.openxmlformats.org/drawingml/2006/table">
            <a:tbl>
              <a:tblPr/>
              <a:tblGrid>
                <a:gridCol w="4205667">
                  <a:extLst>
                    <a:ext uri="{9D8B030D-6E8A-4147-A177-3AD203B41FA5}">
                      <a16:colId xmlns:a16="http://schemas.microsoft.com/office/drawing/2014/main" val="20000"/>
                    </a:ext>
                  </a:extLst>
                </a:gridCol>
                <a:gridCol w="1500618">
                  <a:extLst>
                    <a:ext uri="{9D8B030D-6E8A-4147-A177-3AD203B41FA5}">
                      <a16:colId xmlns:a16="http://schemas.microsoft.com/office/drawing/2014/main" val="20001"/>
                    </a:ext>
                  </a:extLst>
                </a:gridCol>
                <a:gridCol w="1457435">
                  <a:extLst>
                    <a:ext uri="{9D8B030D-6E8A-4147-A177-3AD203B41FA5}">
                      <a16:colId xmlns:a16="http://schemas.microsoft.com/office/drawing/2014/main" val="20002"/>
                    </a:ext>
                  </a:extLst>
                </a:gridCol>
                <a:gridCol w="4190080">
                  <a:extLst>
                    <a:ext uri="{9D8B030D-6E8A-4147-A177-3AD203B41FA5}">
                      <a16:colId xmlns:a16="http://schemas.microsoft.com/office/drawing/2014/main" val="20003"/>
                    </a:ext>
                  </a:extLst>
                </a:gridCol>
              </a:tblGrid>
              <a:tr h="6621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j-lt"/>
                        <a:cs typeface="Times New Roman" pitchFamily="18" charset="0"/>
                      </a:endParaRPr>
                    </a:p>
                  </a:txBody>
                  <a:tcPr marT="45702" marB="45702" anchor="ctr" anchorCtr="1" horzOverflow="overflow">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bg1"/>
                          </a:solidFill>
                          <a:effectLst/>
                          <a:latin typeface="+mn-lt"/>
                          <a:cs typeface="Times New Roman" panose="02020603050405020304" pitchFamily="18" charset="0"/>
                        </a:rPr>
                        <a:t>In-Network Delta Dental PPO™ or Premier® Network</a:t>
                      </a: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DB035"/>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bg1"/>
                          </a:solidFill>
                          <a:effectLst/>
                          <a:latin typeface="+mn-lt"/>
                          <a:cs typeface="Times New Roman" panose="02020603050405020304" pitchFamily="18" charset="0"/>
                        </a:rPr>
                        <a:t>Out-of-Network</a:t>
                      </a: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DB035"/>
                    </a:solidFill>
                  </a:tcPr>
                </a:tc>
                <a:extLst>
                  <a:ext uri="{0D108BD9-81ED-4DB2-BD59-A6C34878D82A}">
                    <a16:rowId xmlns:a16="http://schemas.microsoft.com/office/drawing/2014/main" val="10000"/>
                  </a:ext>
                </a:extLst>
              </a:tr>
              <a:tr h="364178">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Times New Roman" panose="02020603050405020304" pitchFamily="18" charset="0"/>
                        </a:rPr>
                        <a:t>Diagnostic and Preventive Services – No Deductible</a:t>
                      </a: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alpha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05978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Times New Roman" pitchFamily="18" charset="0"/>
                          <a:cs typeface="Arial" charset="0"/>
                        </a:rPr>
                        <a:t>Covered - Oral Evaluations &amp; Cleanings </a:t>
                      </a:r>
                      <a:r>
                        <a:rPr kumimoji="0" lang="en-US" sz="1400" b="1" i="0" u="none" strike="noStrike" cap="none" normalizeH="0" baseline="0" dirty="0">
                          <a:ln>
                            <a:noFill/>
                          </a:ln>
                          <a:solidFill>
                            <a:schemeClr val="tx1"/>
                          </a:solidFill>
                          <a:effectLst/>
                          <a:latin typeface="+mn-lt"/>
                          <a:ea typeface="Times New Roman" pitchFamily="18" charset="0"/>
                          <a:cs typeface="Arial" charset="0"/>
                        </a:rPr>
                        <a:t>(2 per Calendar Year</a:t>
                      </a:r>
                      <a:r>
                        <a:rPr kumimoji="0" lang="en-US" sz="1400" b="1" i="0" u="none" strike="noStrike" cap="none" normalizeH="0" baseline="0" dirty="0">
                          <a:ln>
                            <a:noFill/>
                          </a:ln>
                          <a:solidFill>
                            <a:srgbClr val="FF0000"/>
                          </a:solidFill>
                          <a:effectLst/>
                          <a:latin typeface="+mn-lt"/>
                          <a:ea typeface="Times New Roman" pitchFamily="18" charset="0"/>
                          <a:cs typeface="Arial" charset="0"/>
                        </a:rPr>
                        <a:t>*</a:t>
                      </a:r>
                      <a:r>
                        <a:rPr kumimoji="0" lang="en-US" sz="1400" b="1" i="0" u="none" strike="noStrike" cap="none" normalizeH="0" baseline="0" dirty="0">
                          <a:ln>
                            <a:noFill/>
                          </a:ln>
                          <a:solidFill>
                            <a:schemeClr val="tx1"/>
                          </a:solidFill>
                          <a:effectLst/>
                          <a:latin typeface="+mn-lt"/>
                          <a:ea typeface="Times New Roman" pitchFamily="18" charset="0"/>
                          <a:cs typeface="Arial" charset="0"/>
                        </a:rPr>
                        <a:t>)</a:t>
                      </a:r>
                      <a:r>
                        <a:rPr kumimoji="0" lang="en-US" sz="1400" b="0" i="0" u="none" strike="noStrike" cap="none" normalizeH="0" baseline="0" dirty="0">
                          <a:ln>
                            <a:noFill/>
                          </a:ln>
                          <a:solidFill>
                            <a:schemeClr val="tx1"/>
                          </a:solidFill>
                          <a:effectLst/>
                          <a:latin typeface="+mn-lt"/>
                          <a:ea typeface="Times New Roman" pitchFamily="18" charset="0"/>
                          <a:cs typeface="Arial" charset="0"/>
                        </a:rPr>
                        <a:t>,</a:t>
                      </a:r>
                      <a:r>
                        <a:rPr kumimoji="0" lang="en-US" sz="1400" b="1" i="0" u="none" strike="noStrike" cap="none" normalizeH="0" baseline="0" dirty="0">
                          <a:ln>
                            <a:noFill/>
                          </a:ln>
                          <a:solidFill>
                            <a:schemeClr val="tx1"/>
                          </a:solidFill>
                          <a:effectLst/>
                          <a:latin typeface="+mn-lt"/>
                          <a:ea typeface="Times New Roman" pitchFamily="18" charset="0"/>
                          <a:cs typeface="Arial" charset="0"/>
                        </a:rPr>
                        <a:t> </a:t>
                      </a:r>
                      <a:r>
                        <a:rPr kumimoji="0" lang="en-US" sz="1400" b="0" i="0" u="none" strike="noStrike" cap="none" normalizeH="0" baseline="0" dirty="0">
                          <a:ln>
                            <a:noFill/>
                          </a:ln>
                          <a:solidFill>
                            <a:schemeClr val="tx1"/>
                          </a:solidFill>
                          <a:effectLst/>
                          <a:latin typeface="+mn-lt"/>
                          <a:ea typeface="Times New Roman" pitchFamily="18" charset="0"/>
                          <a:cs typeface="Arial" charset="0"/>
                        </a:rPr>
                        <a:t>Radiographic Images, Topical Fluoride, Emergency Treatment, Sealants, Space Maintainers, and Diagnostic Costs</a:t>
                      </a: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3188" algn="l"/>
                        </a:tabLst>
                      </a:pPr>
                      <a:r>
                        <a:rPr kumimoji="0" lang="en-US" sz="1400" b="1" i="0" u="none" strike="noStrike" cap="none" normalizeH="0" baseline="0" dirty="0">
                          <a:ln>
                            <a:noFill/>
                          </a:ln>
                          <a:solidFill>
                            <a:schemeClr val="tx1"/>
                          </a:solidFill>
                          <a:effectLst/>
                          <a:latin typeface="+mn-lt"/>
                          <a:ea typeface="Times New Roman" pitchFamily="18" charset="0"/>
                          <a:cs typeface="Times New Roman" panose="02020603050405020304" pitchFamily="18" charset="0"/>
                        </a:rPr>
                        <a:t>Delta Dental  Pays: 100%</a:t>
                      </a: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ea typeface="Times New Roman" pitchFamily="18" charset="0"/>
                          <a:cs typeface="Times New Roman" panose="02020603050405020304" pitchFamily="18" charset="0"/>
                        </a:rPr>
                        <a:t>You Pay: 0%</a:t>
                      </a: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5715000" algn="l"/>
                          <a:tab pos="5943600" algn="r"/>
                        </a:tabLst>
                      </a:pPr>
                      <a:r>
                        <a:rPr kumimoji="0" lang="en-US" sz="1400" b="1" i="0" u="none" strike="noStrike" cap="none" normalizeH="0" baseline="0" dirty="0">
                          <a:ln>
                            <a:noFill/>
                          </a:ln>
                          <a:solidFill>
                            <a:schemeClr val="tx1"/>
                          </a:solidFill>
                          <a:effectLst/>
                          <a:latin typeface="+mn-lt"/>
                          <a:ea typeface="Times New Roman" pitchFamily="18" charset="0"/>
                          <a:cs typeface="Times New Roman" panose="02020603050405020304" pitchFamily="18" charset="0"/>
                        </a:rPr>
                        <a:t>Delta Dental pays 100% up to fee allowable;</a:t>
                      </a:r>
                    </a:p>
                    <a:p>
                      <a:pPr marL="0" marR="0" lvl="0" indent="0" algn="ctr" defTabSz="914400" rtl="0" eaLnBrk="0" fontAlgn="base" latinLnBrk="0" hangingPunct="0">
                        <a:lnSpc>
                          <a:spcPct val="100000"/>
                        </a:lnSpc>
                        <a:spcBef>
                          <a:spcPct val="0"/>
                        </a:spcBef>
                        <a:spcAft>
                          <a:spcPct val="0"/>
                        </a:spcAft>
                        <a:buClrTx/>
                        <a:buSzTx/>
                        <a:buFontTx/>
                        <a:buNone/>
                        <a:tabLst>
                          <a:tab pos="457200" algn="r"/>
                          <a:tab pos="5715000" algn="l"/>
                          <a:tab pos="5943600" algn="r"/>
                        </a:tabLst>
                      </a:pPr>
                      <a:r>
                        <a:rPr kumimoji="0" lang="en-US" sz="1400" b="1" i="0" u="none" strike="noStrike" cap="none" normalizeH="0" baseline="0" dirty="0">
                          <a:ln>
                            <a:noFill/>
                          </a:ln>
                          <a:solidFill>
                            <a:schemeClr val="tx1"/>
                          </a:solidFill>
                          <a:effectLst/>
                          <a:latin typeface="+mn-lt"/>
                          <a:ea typeface="Times New Roman" pitchFamily="18" charset="0"/>
                          <a:cs typeface="Times New Roman" panose="02020603050405020304" pitchFamily="18" charset="0"/>
                        </a:rPr>
                        <a:t>You pay any amount  over allowable fee</a:t>
                      </a: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4178">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rgbClr val="91CCDA"/>
                        </a:buClr>
                        <a:buSzTx/>
                        <a:buFont typeface="Symbol" pitchFamily="18" charset="2"/>
                        <a:buNone/>
                        <a:tabLst>
                          <a:tab pos="103188" algn="l"/>
                        </a:tabLst>
                      </a:pPr>
                      <a:r>
                        <a:rPr kumimoji="0" lang="en-US" sz="1600" b="1" i="0" u="none" strike="noStrike" cap="none" normalizeH="0" baseline="0" dirty="0">
                          <a:ln>
                            <a:noFill/>
                          </a:ln>
                          <a:solidFill>
                            <a:schemeClr val="tx1"/>
                          </a:solidFill>
                          <a:effectLst/>
                          <a:latin typeface="+mn-lt"/>
                          <a:cs typeface="Times New Roman" panose="02020603050405020304" pitchFamily="18" charset="0"/>
                        </a:rPr>
                        <a:t>Basic Services – Deductible Applies</a:t>
                      </a: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alpha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0100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tab pos="103188" algn="l"/>
                        </a:tabLst>
                      </a:pPr>
                      <a:r>
                        <a:rPr kumimoji="0" lang="en-US" sz="1400" b="0" i="0" u="none" strike="noStrike" cap="none" normalizeH="0" baseline="0" dirty="0">
                          <a:ln>
                            <a:noFill/>
                          </a:ln>
                          <a:solidFill>
                            <a:schemeClr val="tx1"/>
                          </a:solidFill>
                          <a:effectLst/>
                          <a:latin typeface="+mn-lt"/>
                          <a:ea typeface="Times New Roman" pitchFamily="18" charset="0"/>
                          <a:cs typeface="Arial" charset="0"/>
                        </a:rPr>
                        <a:t>Fillings, Stainless Steel Crowns, Extractions, Oral Surgery, Root Canals, Periodontics, and General Anesthesia</a:t>
                      </a: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3188" algn="l"/>
                        </a:tabLst>
                        <a:defRPr/>
                      </a:pPr>
                      <a:r>
                        <a:rPr kumimoji="0" lang="en-US" sz="1400" b="1" i="0" u="none" strike="noStrike" kern="1200" cap="none" normalizeH="0" baseline="0" dirty="0">
                          <a:ln>
                            <a:noFill/>
                          </a:ln>
                          <a:solidFill>
                            <a:schemeClr val="tx1"/>
                          </a:solidFill>
                          <a:effectLst/>
                          <a:latin typeface="+mn-lt"/>
                          <a:ea typeface="Times New Roman" pitchFamily="18" charset="0"/>
                          <a:cs typeface="Times New Roman" panose="02020603050405020304" pitchFamily="18" charset="0"/>
                        </a:rPr>
                        <a:t>Delta Dental  Pays: </a:t>
                      </a:r>
                      <a:r>
                        <a:rPr kumimoji="0" lang="en-US" sz="1400" b="1" i="0" u="none" strike="noStrike" cap="none" normalizeH="0" baseline="0" dirty="0">
                          <a:ln>
                            <a:noFill/>
                          </a:ln>
                          <a:solidFill>
                            <a:schemeClr val="tx1"/>
                          </a:solidFill>
                          <a:effectLst/>
                          <a:latin typeface="+mn-lt"/>
                          <a:ea typeface="Times New Roman" pitchFamily="18" charset="0"/>
                          <a:cs typeface="Times New Roman" panose="02020603050405020304" pitchFamily="18" charset="0"/>
                        </a:rPr>
                        <a:t>80%</a:t>
                      </a: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3188" algn="l"/>
                        </a:tabLst>
                      </a:pPr>
                      <a:r>
                        <a:rPr kumimoji="0" lang="en-US" sz="1400" b="1" i="0" u="none" strike="noStrike" cap="none" normalizeH="0" baseline="0" dirty="0">
                          <a:ln>
                            <a:noFill/>
                          </a:ln>
                          <a:solidFill>
                            <a:schemeClr val="tx1"/>
                          </a:solidFill>
                          <a:effectLst/>
                          <a:latin typeface="+mn-lt"/>
                          <a:ea typeface="Times New Roman" pitchFamily="18" charset="0"/>
                          <a:cs typeface="Times New Roman" panose="02020603050405020304" pitchFamily="18" charset="0"/>
                        </a:rPr>
                        <a:t>You Pay: 20%</a:t>
                      </a:r>
                      <a:endParaRPr kumimoji="0" lang="en-US" sz="1200" b="0" i="0" u="none" strike="noStrike" cap="none" normalizeH="0" baseline="0" dirty="0">
                        <a:ln>
                          <a:noFill/>
                        </a:ln>
                        <a:solidFill>
                          <a:schemeClr val="tx1"/>
                        </a:solidFill>
                        <a:effectLst/>
                        <a:latin typeface="+mn-lt"/>
                        <a:ea typeface="Times New Roman" pitchFamily="18" charset="0"/>
                        <a:cs typeface="Times New Roman" panose="02020603050405020304" pitchFamily="18" charset="0"/>
                      </a:endParaRP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5715000" algn="l"/>
                          <a:tab pos="5943600" algn="r"/>
                        </a:tabLst>
                      </a:pPr>
                      <a:r>
                        <a:rPr kumimoji="0" lang="en-US" sz="1400" b="1" i="0" u="none" strike="noStrike" kern="1200" cap="none" normalizeH="0" baseline="0" dirty="0">
                          <a:ln>
                            <a:noFill/>
                          </a:ln>
                          <a:solidFill>
                            <a:schemeClr val="tx1"/>
                          </a:solidFill>
                          <a:effectLst/>
                          <a:latin typeface="+mn-lt"/>
                          <a:ea typeface="Times New Roman" pitchFamily="18" charset="0"/>
                          <a:cs typeface="Times New Roman" panose="02020603050405020304" pitchFamily="18" charset="0"/>
                        </a:rPr>
                        <a:t>Delta Dental pays 55% of  fee allowable;</a:t>
                      </a:r>
                    </a:p>
                    <a:p>
                      <a:pPr marL="0" marR="0" lvl="0" indent="0" algn="ctr" defTabSz="914400" rtl="0" eaLnBrk="0" fontAlgn="base" latinLnBrk="0" hangingPunct="0">
                        <a:lnSpc>
                          <a:spcPct val="100000"/>
                        </a:lnSpc>
                        <a:spcBef>
                          <a:spcPct val="0"/>
                        </a:spcBef>
                        <a:spcAft>
                          <a:spcPct val="0"/>
                        </a:spcAft>
                        <a:buClrTx/>
                        <a:buSzTx/>
                        <a:buFontTx/>
                        <a:buNone/>
                        <a:tabLst>
                          <a:tab pos="457200" algn="r"/>
                          <a:tab pos="5715000" algn="l"/>
                          <a:tab pos="5943600" algn="r"/>
                        </a:tabLst>
                      </a:pPr>
                      <a:r>
                        <a:rPr kumimoji="0" lang="en-US" sz="1400" b="1" i="0" u="none" strike="noStrike" kern="1200" cap="none" normalizeH="0" baseline="0" dirty="0">
                          <a:ln>
                            <a:noFill/>
                          </a:ln>
                          <a:solidFill>
                            <a:schemeClr val="tx1"/>
                          </a:solidFill>
                          <a:effectLst/>
                          <a:latin typeface="+mn-lt"/>
                          <a:ea typeface="Times New Roman" pitchFamily="18" charset="0"/>
                          <a:cs typeface="Times New Roman" panose="02020603050405020304" pitchFamily="18" charset="0"/>
                        </a:rPr>
                        <a:t>You pay 45% plus any amount over allowable fee</a:t>
                      </a: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4178">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42900" marR="0" lvl="0" indent="-342900" algn="l" defTabSz="914400" rtl="0" eaLnBrk="1" fontAlgn="base" latinLnBrk="0" hangingPunct="1">
                        <a:lnSpc>
                          <a:spcPct val="100000"/>
                        </a:lnSpc>
                        <a:spcBef>
                          <a:spcPct val="0"/>
                        </a:spcBef>
                        <a:spcAft>
                          <a:spcPct val="0"/>
                        </a:spcAft>
                        <a:buClr>
                          <a:srgbClr val="91CCDA"/>
                        </a:buClr>
                        <a:buSzTx/>
                        <a:buFont typeface="Symbol" pitchFamily="18" charset="2"/>
                        <a:buNone/>
                        <a:tabLst>
                          <a:tab pos="103188" algn="l"/>
                        </a:tabLst>
                      </a:pPr>
                      <a:r>
                        <a:rPr kumimoji="0" lang="en-US" sz="1600" b="1" i="0" u="none" strike="noStrike" cap="none" normalizeH="0" baseline="0" dirty="0">
                          <a:ln>
                            <a:noFill/>
                          </a:ln>
                          <a:solidFill>
                            <a:schemeClr val="tx1"/>
                          </a:solidFill>
                          <a:effectLst/>
                          <a:latin typeface="+mn-lt"/>
                          <a:cs typeface="Times New Roman" pitchFamily="18" charset="0"/>
                        </a:rPr>
                        <a:t>Major Services </a:t>
                      </a:r>
                      <a:r>
                        <a:rPr kumimoji="0" lang="en-US" sz="1600" b="1" i="0" u="none" strike="noStrike" kern="1200" cap="none" normalizeH="0" baseline="0" dirty="0">
                          <a:ln>
                            <a:noFill/>
                          </a:ln>
                          <a:solidFill>
                            <a:schemeClr val="tx1"/>
                          </a:solidFill>
                          <a:effectLst/>
                          <a:latin typeface="+mn-lt"/>
                          <a:ea typeface="+mn-ea"/>
                          <a:cs typeface="Times New Roman" pitchFamily="18" charset="0"/>
                        </a:rPr>
                        <a:t>– Deductible Applies</a:t>
                      </a:r>
                      <a:endParaRPr kumimoji="0" lang="en-US" sz="1600" b="1" i="0" u="none" strike="noStrike" cap="none" normalizeH="0" baseline="0" dirty="0">
                        <a:ln>
                          <a:noFill/>
                        </a:ln>
                        <a:solidFill>
                          <a:schemeClr val="tx1"/>
                        </a:solidFill>
                        <a:effectLst/>
                        <a:latin typeface="+mn-lt"/>
                        <a:cs typeface="Times New Roman" pitchFamily="18" charset="0"/>
                      </a:endParaRP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alpha val="50000"/>
                      </a:schemeClr>
                    </a:solidFill>
                  </a:tcPr>
                </a:tc>
                <a:tc hMerge="1">
                  <a:txBody>
                    <a:bodyPr/>
                    <a:lstStyle/>
                    <a:p>
                      <a:endParaRPr lang="en-US"/>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0DCA0">
                        <a:alpha val="50000"/>
                      </a:srgbClr>
                    </a:solidFill>
                  </a:tcPr>
                </a:tc>
                <a:tc hMerge="1">
                  <a:txBody>
                    <a:bodyPr/>
                    <a:lstStyle/>
                    <a:p>
                      <a:endParaRPr lang="en-US"/>
                    </a:p>
                  </a:txBody>
                  <a:tcPr/>
                </a:tc>
                <a:tc hMerge="1">
                  <a:txBody>
                    <a:bodyPr/>
                    <a:lstStyle/>
                    <a:p>
                      <a:endParaRPr lang="en-US" dirty="0"/>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0DCA0">
                        <a:alpha val="50000"/>
                      </a:srgbClr>
                    </a:solidFill>
                  </a:tcPr>
                </a:tc>
                <a:extLst>
                  <a:ext uri="{0D108BD9-81ED-4DB2-BD59-A6C34878D82A}">
                    <a16:rowId xmlns:a16="http://schemas.microsoft.com/office/drawing/2014/main" val="10005"/>
                  </a:ext>
                </a:extLst>
              </a:tr>
              <a:tr h="62885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rgbClr val="91CCDA"/>
                        </a:buClr>
                        <a:buSzTx/>
                        <a:buFont typeface="Symbol" pitchFamily="18" charset="2"/>
                        <a:buNone/>
                        <a:tabLst>
                          <a:tab pos="103188" algn="l"/>
                        </a:tabLst>
                      </a:pPr>
                      <a:r>
                        <a:rPr kumimoji="0" lang="en-US" sz="1400" b="0" i="0" u="none" strike="noStrike" cap="none" normalizeH="0" baseline="0" dirty="0">
                          <a:ln>
                            <a:noFill/>
                          </a:ln>
                          <a:solidFill>
                            <a:schemeClr val="tx1"/>
                          </a:solidFill>
                          <a:effectLst/>
                          <a:latin typeface="+mn-lt"/>
                          <a:ea typeface="Times New Roman" pitchFamily="18" charset="0"/>
                          <a:cs typeface="Arial" charset="0"/>
                        </a:rPr>
                        <a:t>Onlays, Crowns, Bridges, Partials or Complete Dentures, Specified Implant Procedures</a:t>
                      </a: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3188" algn="l"/>
                        </a:tabLst>
                      </a:pPr>
                      <a:r>
                        <a:rPr kumimoji="0" lang="en-US" sz="1400" b="1" i="0" u="none" strike="noStrike" kern="1200" cap="none" normalizeH="0" baseline="0" dirty="0">
                          <a:ln>
                            <a:noFill/>
                          </a:ln>
                          <a:solidFill>
                            <a:schemeClr val="tx1"/>
                          </a:solidFill>
                          <a:effectLst/>
                          <a:latin typeface="+mn-lt"/>
                          <a:ea typeface="Times New Roman" pitchFamily="18" charset="0"/>
                          <a:cs typeface="Times New Roman" panose="02020603050405020304" pitchFamily="18" charset="0"/>
                        </a:rPr>
                        <a:t>Delta Dental  Pays: 60%</a:t>
                      </a: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3188" algn="l"/>
                        </a:tabLst>
                      </a:pPr>
                      <a:r>
                        <a:rPr kumimoji="0" lang="en-US" sz="1400" b="1" i="0" u="none" strike="noStrike" cap="none" normalizeH="0" baseline="0" dirty="0">
                          <a:ln>
                            <a:noFill/>
                          </a:ln>
                          <a:solidFill>
                            <a:schemeClr val="tx1"/>
                          </a:solidFill>
                          <a:effectLst/>
                          <a:latin typeface="+mn-lt"/>
                          <a:ea typeface="Times New Roman" pitchFamily="18" charset="0"/>
                          <a:cs typeface="Times New Roman" panose="02020603050405020304" pitchFamily="18" charset="0"/>
                        </a:rPr>
                        <a:t>You Pay: 40%</a:t>
                      </a: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5715000" algn="l"/>
                          <a:tab pos="5943600" algn="r"/>
                        </a:tabLst>
                      </a:pPr>
                      <a:r>
                        <a:rPr kumimoji="0" lang="en-US" sz="1400" b="1" i="0" u="none" strike="noStrike" kern="1200" cap="none" normalizeH="0" baseline="0" dirty="0">
                          <a:ln>
                            <a:noFill/>
                          </a:ln>
                          <a:solidFill>
                            <a:schemeClr val="tx1"/>
                          </a:solidFill>
                          <a:effectLst/>
                          <a:latin typeface="+mn-lt"/>
                          <a:ea typeface="Times New Roman" pitchFamily="18" charset="0"/>
                          <a:cs typeface="Times New Roman" panose="02020603050405020304" pitchFamily="18" charset="0"/>
                        </a:rPr>
                        <a:t>Delta Dental pays 35% of  fee allowable;</a:t>
                      </a:r>
                    </a:p>
                    <a:p>
                      <a:pPr marL="0" marR="0" lvl="0" indent="0" algn="ctr" defTabSz="914400" rtl="0" eaLnBrk="0" fontAlgn="base" latinLnBrk="0" hangingPunct="0">
                        <a:lnSpc>
                          <a:spcPct val="100000"/>
                        </a:lnSpc>
                        <a:spcBef>
                          <a:spcPct val="0"/>
                        </a:spcBef>
                        <a:spcAft>
                          <a:spcPct val="0"/>
                        </a:spcAft>
                        <a:buClrTx/>
                        <a:buSzTx/>
                        <a:buFontTx/>
                        <a:buNone/>
                        <a:tabLst>
                          <a:tab pos="457200" algn="r"/>
                          <a:tab pos="5715000" algn="l"/>
                          <a:tab pos="5943600" algn="r"/>
                        </a:tabLst>
                      </a:pPr>
                      <a:r>
                        <a:rPr kumimoji="0" lang="en-US" sz="1400" b="1" i="0" u="none" strike="noStrike" kern="1200" cap="none" normalizeH="0" baseline="0" dirty="0">
                          <a:ln>
                            <a:noFill/>
                          </a:ln>
                          <a:solidFill>
                            <a:schemeClr val="tx1"/>
                          </a:solidFill>
                          <a:effectLst/>
                          <a:latin typeface="+mn-lt"/>
                          <a:ea typeface="Times New Roman" pitchFamily="18" charset="0"/>
                          <a:cs typeface="Times New Roman" panose="02020603050405020304" pitchFamily="18" charset="0"/>
                        </a:rPr>
                        <a:t>You pay 65% plus any amount over allowable fee</a:t>
                      </a: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0" name="TextBox 7">
            <a:extLst>
              <a:ext uri="{FF2B5EF4-FFF2-40B4-BE49-F238E27FC236}">
                <a16:creationId xmlns:a16="http://schemas.microsoft.com/office/drawing/2014/main" id="{0764BB73-69F9-CC2C-7FD5-2AEB1683FCEE}"/>
              </a:ext>
            </a:extLst>
          </p:cNvPr>
          <p:cNvSpPr txBox="1">
            <a:spLocks noChangeArrowheads="1"/>
          </p:cNvSpPr>
          <p:nvPr/>
        </p:nvSpPr>
        <p:spPr bwMode="auto">
          <a:xfrm>
            <a:off x="419100" y="5669538"/>
            <a:ext cx="102235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Arial" charset="0"/>
              </a:defRPr>
            </a:lvl1pPr>
            <a:lvl2pPr marL="742950" indent="-285750" algn="l">
              <a:spcBef>
                <a:spcPct val="20000"/>
              </a:spcBef>
              <a:buChar char="–"/>
              <a:defRPr sz="2800">
                <a:solidFill>
                  <a:schemeClr val="tx1"/>
                </a:solidFill>
                <a:latin typeface="Arial" charset="0"/>
              </a:defRPr>
            </a:lvl2pPr>
            <a:lvl3pPr marL="1143000" indent="-228600" algn="l">
              <a:spcBef>
                <a:spcPct val="20000"/>
              </a:spcBef>
              <a:buChar char="•"/>
              <a:defRPr sz="2400">
                <a:solidFill>
                  <a:schemeClr val="tx1"/>
                </a:solidFill>
                <a:latin typeface="Arial"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500" b="1" dirty="0">
                <a:solidFill>
                  <a:srgbClr val="FF0000"/>
                </a:solidFill>
                <a:latin typeface="+mn-lt"/>
                <a:cs typeface="Times New Roman" pitchFamily="18" charset="0"/>
              </a:rPr>
              <a:t>*</a:t>
            </a:r>
            <a:r>
              <a:rPr lang="en-US" altLang="en-US" sz="1500" dirty="0">
                <a:latin typeface="+mn-lt"/>
                <a:cs typeface="Times New Roman" pitchFamily="18" charset="0"/>
              </a:rPr>
              <a:t>Covers routine cleanings twice per year. Individuals with certain medical conditions may qualify for up to 2 additional cleanings.</a:t>
            </a:r>
          </a:p>
        </p:txBody>
      </p:sp>
      <p:sp>
        <p:nvSpPr>
          <p:cNvPr id="11" name="Title 1">
            <a:extLst>
              <a:ext uri="{FF2B5EF4-FFF2-40B4-BE49-F238E27FC236}">
                <a16:creationId xmlns:a16="http://schemas.microsoft.com/office/drawing/2014/main" id="{606B93E0-F955-5C5D-22F6-E7D915E3CF39}"/>
              </a:ext>
            </a:extLst>
          </p:cNvPr>
          <p:cNvSpPr txBox="1">
            <a:spLocks/>
          </p:cNvSpPr>
          <p:nvPr/>
        </p:nvSpPr>
        <p:spPr>
          <a:xfrm>
            <a:off x="312737" y="1"/>
            <a:ext cx="11553441" cy="980900"/>
          </a:xfrm>
          <a:prstGeom prst="rect">
            <a:avLst/>
          </a:prstGeom>
        </p:spPr>
        <p:txBody>
          <a:bodyPr vert="horz" lIns="91440" tIns="45720" rIns="91440" bIns="45720" rtlCol="0" anchor="ctr">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a:defRPr/>
            </a:pPr>
            <a:r>
              <a:rPr lang="en-US" sz="3600" dirty="0">
                <a:solidFill>
                  <a:schemeClr val="bg1"/>
                </a:solidFill>
                <a:latin typeface="+mj-lt"/>
              </a:rPr>
              <a:t>Your Delta Dental </a:t>
            </a:r>
            <a:r>
              <a:rPr lang="en-US" sz="3600" b="1" dirty="0">
                <a:solidFill>
                  <a:schemeClr val="bg1"/>
                </a:solidFill>
                <a:latin typeface="+mn-lt"/>
              </a:rPr>
              <a:t>Benefits Overview</a:t>
            </a:r>
          </a:p>
        </p:txBody>
      </p:sp>
      <p:pic>
        <p:nvPicPr>
          <p:cNvPr id="12" name="Picture 11" descr="A logo with people around each other&#10;&#10;Description automatically generated">
            <a:extLst>
              <a:ext uri="{FF2B5EF4-FFF2-40B4-BE49-F238E27FC236}">
                <a16:creationId xmlns:a16="http://schemas.microsoft.com/office/drawing/2014/main" id="{480F1B67-04F7-56E5-4973-1EEC89F7CD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484" y="1127722"/>
            <a:ext cx="837853" cy="62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057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glasses and smiling&#10;&#10;Description automatically generated">
            <a:extLst>
              <a:ext uri="{FF2B5EF4-FFF2-40B4-BE49-F238E27FC236}">
                <a16:creationId xmlns:a16="http://schemas.microsoft.com/office/drawing/2014/main" id="{C4DB23AB-2CE3-A4FF-50AF-AA470D6F70D4}"/>
              </a:ext>
            </a:extLst>
          </p:cNvPr>
          <p:cNvPicPr>
            <a:picLocks noChangeAspect="1"/>
          </p:cNvPicPr>
          <p:nvPr/>
        </p:nvPicPr>
        <p:blipFill rotWithShape="1">
          <a:blip r:embed="rId3">
            <a:extLst>
              <a:ext uri="{28A0092B-C50C-407E-A947-70E740481C1C}">
                <a14:useLocalDpi xmlns:a14="http://schemas.microsoft.com/office/drawing/2010/main" val="0"/>
              </a:ext>
            </a:extLst>
          </a:blip>
          <a:srcRect l="37533" r="6293"/>
          <a:stretch/>
        </p:blipFill>
        <p:spPr>
          <a:xfrm>
            <a:off x="8688755" y="1624838"/>
            <a:ext cx="3503245" cy="3887393"/>
          </a:xfrm>
          <a:prstGeom prst="rect">
            <a:avLst/>
          </a:prstGeom>
        </p:spPr>
      </p:pic>
      <p:sp>
        <p:nvSpPr>
          <p:cNvPr id="6" name="Slide Number Placeholder 5">
            <a:extLst>
              <a:ext uri="{FF2B5EF4-FFF2-40B4-BE49-F238E27FC236}">
                <a16:creationId xmlns:a16="http://schemas.microsoft.com/office/drawing/2014/main" id="{5BCF9EBA-196B-BC55-FE85-FDF8A1317C85}"/>
              </a:ext>
            </a:extLst>
          </p:cNvPr>
          <p:cNvSpPr>
            <a:spLocks noGrp="1"/>
          </p:cNvSpPr>
          <p:nvPr>
            <p:ph type="sldNum" sz="quarter" idx="12"/>
          </p:nvPr>
        </p:nvSpPr>
        <p:spPr/>
        <p:txBody>
          <a:bodyPr/>
          <a:lstStyle/>
          <a:p>
            <a:fld id="{DED688D6-E832-4F5A-9FCD-B8DEDCA6DC61}" type="slidenum">
              <a:rPr lang="en-US" smtClean="0"/>
              <a:pPr/>
              <a:t>4</a:t>
            </a:fld>
            <a:endParaRPr lang="en-US" dirty="0"/>
          </a:p>
        </p:txBody>
      </p:sp>
      <p:sp>
        <p:nvSpPr>
          <p:cNvPr id="3" name="Footer Placeholder 3">
            <a:extLst>
              <a:ext uri="{FF2B5EF4-FFF2-40B4-BE49-F238E27FC236}">
                <a16:creationId xmlns:a16="http://schemas.microsoft.com/office/drawing/2014/main" id="{EEBBCB6A-B46F-5386-109A-25A9B036980B}"/>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is owned by Delta Dental Plan of New Mexico and is intended solely for educational purposes only.</a:t>
            </a:r>
          </a:p>
        </p:txBody>
      </p:sp>
      <p:graphicFrame>
        <p:nvGraphicFramePr>
          <p:cNvPr id="8" name="Group 90">
            <a:extLst>
              <a:ext uri="{FF2B5EF4-FFF2-40B4-BE49-F238E27FC236}">
                <a16:creationId xmlns:a16="http://schemas.microsoft.com/office/drawing/2014/main" id="{76A973FA-12DD-AF10-B6C6-818A355A6528}"/>
              </a:ext>
            </a:extLst>
          </p:cNvPr>
          <p:cNvGraphicFramePr>
            <a:graphicFrameLocks/>
          </p:cNvGraphicFramePr>
          <p:nvPr>
            <p:extLst>
              <p:ext uri="{D42A27DB-BD31-4B8C-83A1-F6EECF244321}">
                <p14:modId xmlns:p14="http://schemas.microsoft.com/office/powerpoint/2010/main" val="585954981"/>
              </p:ext>
            </p:extLst>
          </p:nvPr>
        </p:nvGraphicFramePr>
        <p:xfrm>
          <a:off x="451147" y="1368570"/>
          <a:ext cx="7469391" cy="4399930"/>
        </p:xfrm>
        <a:graphic>
          <a:graphicData uri="http://schemas.openxmlformats.org/drawingml/2006/table">
            <a:tbl>
              <a:tblPr/>
              <a:tblGrid>
                <a:gridCol w="3758628">
                  <a:extLst>
                    <a:ext uri="{9D8B030D-6E8A-4147-A177-3AD203B41FA5}">
                      <a16:colId xmlns:a16="http://schemas.microsoft.com/office/drawing/2014/main" val="20000"/>
                    </a:ext>
                  </a:extLst>
                </a:gridCol>
                <a:gridCol w="3710763">
                  <a:extLst>
                    <a:ext uri="{9D8B030D-6E8A-4147-A177-3AD203B41FA5}">
                      <a16:colId xmlns:a16="http://schemas.microsoft.com/office/drawing/2014/main" val="20001"/>
                    </a:ext>
                  </a:extLst>
                </a:gridCol>
              </a:tblGrid>
              <a:tr h="1151842">
                <a:tc gridSpan="2">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ctr" defTabSz="914400" rtl="0" eaLnBrk="1" fontAlgn="base" latinLnBrk="0" hangingPunct="1">
                        <a:lnSpc>
                          <a:spcPct val="100000"/>
                        </a:lnSpc>
                        <a:spcBef>
                          <a:spcPct val="30000"/>
                        </a:spcBef>
                        <a:spcAft>
                          <a:spcPct val="0"/>
                        </a:spcAft>
                        <a:buClrTx/>
                        <a:buSzTx/>
                        <a:buFontTx/>
                        <a:buNone/>
                        <a:tabLst/>
                      </a:pPr>
                      <a:r>
                        <a:rPr kumimoji="0" lang="en-US" sz="3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Orthodontic Services (All Ages)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bg1"/>
                          </a:solidFill>
                          <a:effectLst/>
                          <a:latin typeface="+mj-lt"/>
                          <a:cs typeface="Times New Roman" panose="02020603050405020304" pitchFamily="18" charset="0"/>
                        </a:rPr>
                        <a:t>No Deductible</a:t>
                      </a:r>
                      <a:endParaRPr kumimoji="0" lang="en-US" sz="2400" b="0" i="0" u="none" strike="noStrike" cap="none" normalizeH="0" baseline="0" dirty="0">
                        <a:ln>
                          <a:noFill/>
                        </a:ln>
                        <a:solidFill>
                          <a:schemeClr val="bg1"/>
                        </a:solidFill>
                        <a:effectLst/>
                        <a:latin typeface="+mj-lt"/>
                        <a:cs typeface="Times New Roman" panose="02020603050405020304" pitchFamily="18" charset="0"/>
                      </a:endParaRPr>
                    </a:p>
                  </a:txBody>
                  <a:tcPr marL="91449" marR="91449" marT="45733" marB="4573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DB035"/>
                    </a:solidFill>
                  </a:tcPr>
                </a:tc>
                <a:tc hMerge="1">
                  <a:txBody>
                    <a:bodyPr/>
                    <a:lstStyle/>
                    <a:p>
                      <a:endParaRPr lang="en-US"/>
                    </a:p>
                  </a:txBody>
                  <a:tcPr/>
                </a:tc>
                <a:extLst>
                  <a:ext uri="{0D108BD9-81ED-4DB2-BD59-A6C34878D82A}">
                    <a16:rowId xmlns:a16="http://schemas.microsoft.com/office/drawing/2014/main" val="10000"/>
                  </a:ext>
                </a:extLst>
              </a:tr>
              <a:tr h="1361263">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mn-lt"/>
                          <a:ea typeface="Times New Roman" pitchFamily="18" charset="0"/>
                          <a:cs typeface="Times New Roman" panose="02020603050405020304" pitchFamily="18" charset="0"/>
                        </a:rPr>
                        <a:t>Children, for treatment starting prior</a:t>
                      </a:r>
                      <a:br>
                        <a:rPr kumimoji="0" lang="en-US" sz="2400" b="0" i="0" u="none" strike="noStrike" cap="none" normalizeH="0" baseline="0" dirty="0">
                          <a:ln>
                            <a:noFill/>
                          </a:ln>
                          <a:solidFill>
                            <a:schemeClr val="tx1"/>
                          </a:solidFill>
                          <a:effectLst/>
                          <a:latin typeface="+mn-lt"/>
                          <a:ea typeface="Times New Roman" pitchFamily="18" charset="0"/>
                          <a:cs typeface="Times New Roman" panose="02020603050405020304" pitchFamily="18" charset="0"/>
                        </a:rPr>
                      </a:br>
                      <a:r>
                        <a:rPr kumimoji="0" lang="en-US" sz="2400" b="0" i="0" u="none" strike="noStrike" cap="none" normalizeH="0" baseline="0" dirty="0">
                          <a:ln>
                            <a:noFill/>
                          </a:ln>
                          <a:solidFill>
                            <a:schemeClr val="tx1"/>
                          </a:solidFill>
                          <a:effectLst/>
                          <a:latin typeface="+mn-lt"/>
                          <a:ea typeface="Times New Roman" pitchFamily="18" charset="0"/>
                          <a:cs typeface="Times New Roman" panose="02020603050405020304" pitchFamily="18" charset="0"/>
                        </a:rPr>
                        <a:t>to 18th birthday</a:t>
                      </a:r>
                    </a:p>
                  </a:txBody>
                  <a:tcPr marL="91449" marR="91449" marT="45733" marB="4573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Adults, for treatment starting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Age 18 and over</a:t>
                      </a:r>
                    </a:p>
                  </a:txBody>
                  <a:tcPr marL="91449" marR="91449" marT="45733" marB="45733" anchor="ctr" horzOverflow="overflow">
                    <a:lnL w="12700" cap="flat" cmpd="sng" algn="ctr">
                      <a:solidFill>
                        <a:srgbClr val="000000"/>
                      </a:solidFill>
                      <a:prstDash val="solid"/>
                      <a:round/>
                      <a:headEnd type="none" w="med" len="med"/>
                      <a:tailEnd type="none" w="med" len="me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1886825">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1588" marR="0" lvl="0" indent="0" algn="ctr" defTabSz="914400" rtl="0" eaLnBrk="1" fontAlgn="base" latinLnBrk="0" hangingPunct="1">
                        <a:lnSpc>
                          <a:spcPct val="100000"/>
                        </a:lnSpc>
                        <a:spcBef>
                          <a:spcPct val="0"/>
                        </a:spcBef>
                        <a:spcAft>
                          <a:spcPct val="0"/>
                        </a:spcAft>
                        <a:buClr>
                          <a:schemeClr val="tx1"/>
                        </a:buClr>
                        <a:buSzTx/>
                        <a:buFontTx/>
                        <a:buNone/>
                        <a:tabLst>
                          <a:tab pos="103188" algn="l"/>
                        </a:tabLst>
                      </a:pPr>
                      <a:r>
                        <a:rPr kumimoji="0" lang="en-US" sz="2400" b="1" i="0"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Plan Pays 75%</a:t>
                      </a:r>
                    </a:p>
                    <a:p>
                      <a:pPr marL="1588" marR="0" lvl="0" indent="0" algn="ctr" defTabSz="914400" rtl="0" eaLnBrk="1" fontAlgn="base" latinLnBrk="0" hangingPunct="1">
                        <a:lnSpc>
                          <a:spcPct val="100000"/>
                        </a:lnSpc>
                        <a:spcBef>
                          <a:spcPct val="0"/>
                        </a:spcBef>
                        <a:spcAft>
                          <a:spcPct val="0"/>
                        </a:spcAft>
                        <a:buClr>
                          <a:schemeClr val="tx1"/>
                        </a:buClr>
                        <a:buSzTx/>
                        <a:buFontTx/>
                        <a:buNone/>
                        <a:tabLst>
                          <a:tab pos="103188" algn="l"/>
                        </a:tabLst>
                      </a:pPr>
                      <a:r>
                        <a:rPr kumimoji="0" lang="en-US" sz="2400" b="1" i="0"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up to a $2,000</a:t>
                      </a:r>
                    </a:p>
                    <a:p>
                      <a:pPr marL="1588" marR="0" lvl="0" indent="0" algn="ctr" defTabSz="914400" rtl="0" eaLnBrk="1" fontAlgn="base" latinLnBrk="0" hangingPunct="1">
                        <a:lnSpc>
                          <a:spcPct val="100000"/>
                        </a:lnSpc>
                        <a:spcBef>
                          <a:spcPct val="0"/>
                        </a:spcBef>
                        <a:spcAft>
                          <a:spcPct val="0"/>
                        </a:spcAft>
                        <a:buClr>
                          <a:schemeClr val="tx1"/>
                        </a:buClr>
                        <a:buSzTx/>
                        <a:buFontTx/>
                        <a:buNone/>
                        <a:tabLst>
                          <a:tab pos="103188" algn="l"/>
                        </a:tabLst>
                      </a:pPr>
                      <a:r>
                        <a:rPr kumimoji="0" lang="en-US" sz="2400" b="0" i="0" u="sng"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lifetime maximum</a:t>
                      </a:r>
                    </a:p>
                  </a:txBody>
                  <a:tcPr marL="91449" marR="91449" marT="45733" marB="45733" anchor="ctr" horzOverflow="overflow">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marL="1588" marR="0" lvl="0" indent="0" algn="ctr" defTabSz="914400" rtl="0" eaLnBrk="1" fontAlgn="base" latinLnBrk="0" hangingPunct="1">
                        <a:lnSpc>
                          <a:spcPct val="100000"/>
                        </a:lnSpc>
                        <a:spcBef>
                          <a:spcPct val="0"/>
                        </a:spcBef>
                        <a:spcAft>
                          <a:spcPct val="0"/>
                        </a:spcAft>
                        <a:buClr>
                          <a:schemeClr val="tx1"/>
                        </a:buClr>
                        <a:buSzTx/>
                        <a:buFontTx/>
                        <a:buNone/>
                        <a:tabLst>
                          <a:tab pos="103188" algn="l"/>
                        </a:tabLst>
                      </a:pPr>
                      <a:r>
                        <a:rPr kumimoji="0" lang="en-US" sz="2400" b="1" i="0"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Plan Pays 60%</a:t>
                      </a:r>
                    </a:p>
                    <a:p>
                      <a:pPr marL="1588" marR="0" lvl="0" indent="0" algn="ctr" defTabSz="914400" rtl="0" eaLnBrk="1" fontAlgn="base" latinLnBrk="0" hangingPunct="1">
                        <a:lnSpc>
                          <a:spcPct val="100000"/>
                        </a:lnSpc>
                        <a:spcBef>
                          <a:spcPct val="0"/>
                        </a:spcBef>
                        <a:spcAft>
                          <a:spcPct val="0"/>
                        </a:spcAft>
                        <a:buClr>
                          <a:schemeClr val="tx1"/>
                        </a:buClr>
                        <a:buSzTx/>
                        <a:buFontTx/>
                        <a:buNone/>
                        <a:tabLst>
                          <a:tab pos="103188" algn="l"/>
                        </a:tabLst>
                      </a:pPr>
                      <a:r>
                        <a:rPr kumimoji="0" lang="en-US" sz="2400" b="1" i="0"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up to a $1,750</a:t>
                      </a:r>
                    </a:p>
                    <a:p>
                      <a:pPr marL="1588" marR="0" lvl="0" indent="0" algn="ctr" defTabSz="914400" rtl="0" eaLnBrk="1" fontAlgn="base" latinLnBrk="0" hangingPunct="1">
                        <a:lnSpc>
                          <a:spcPct val="100000"/>
                        </a:lnSpc>
                        <a:spcBef>
                          <a:spcPct val="0"/>
                        </a:spcBef>
                        <a:spcAft>
                          <a:spcPct val="0"/>
                        </a:spcAft>
                        <a:buClr>
                          <a:schemeClr val="tx1"/>
                        </a:buClr>
                        <a:buSzTx/>
                        <a:buFontTx/>
                        <a:buNone/>
                        <a:tabLst>
                          <a:tab pos="103188" algn="l"/>
                        </a:tabLst>
                      </a:pPr>
                      <a:r>
                        <a:rPr kumimoji="0" lang="en-US" sz="2400" b="0" i="0" u="sng"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lifetime maximum</a:t>
                      </a:r>
                    </a:p>
                  </a:txBody>
                  <a:tcPr marL="91449" marR="91449" marT="45733" marB="45733" anchor="ctr" horzOverflow="overflow">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prstClr val="black"/>
                      </a:solidFill>
                      <a:prstDash val="soli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 name="Title 1">
            <a:extLst>
              <a:ext uri="{FF2B5EF4-FFF2-40B4-BE49-F238E27FC236}">
                <a16:creationId xmlns:a16="http://schemas.microsoft.com/office/drawing/2014/main" id="{7054E107-A954-5041-690D-C80CBE87BBC0}"/>
              </a:ext>
            </a:extLst>
          </p:cNvPr>
          <p:cNvSpPr txBox="1">
            <a:spLocks/>
          </p:cNvSpPr>
          <p:nvPr/>
        </p:nvSpPr>
        <p:spPr>
          <a:xfrm>
            <a:off x="312737" y="1"/>
            <a:ext cx="11553441" cy="980900"/>
          </a:xfrm>
          <a:prstGeom prst="rect">
            <a:avLst/>
          </a:prstGeom>
        </p:spPr>
        <p:txBody>
          <a:bodyPr vert="horz" lIns="91440" tIns="45720" rIns="91440" bIns="45720" rtlCol="0" anchor="ctr">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a:defRPr/>
            </a:pPr>
            <a:r>
              <a:rPr lang="en-US" sz="3600" dirty="0">
                <a:solidFill>
                  <a:schemeClr val="bg1"/>
                </a:solidFill>
                <a:latin typeface="+mj-lt"/>
              </a:rPr>
              <a:t>Your Delta Dental </a:t>
            </a:r>
            <a:r>
              <a:rPr lang="en-US" sz="3600" b="1" dirty="0">
                <a:solidFill>
                  <a:schemeClr val="bg1"/>
                </a:solidFill>
                <a:latin typeface="+mn-lt"/>
              </a:rPr>
              <a:t>Benefits Overview</a:t>
            </a:r>
          </a:p>
        </p:txBody>
      </p:sp>
      <p:sp>
        <p:nvSpPr>
          <p:cNvPr id="10" name="TextBox 7">
            <a:extLst>
              <a:ext uri="{FF2B5EF4-FFF2-40B4-BE49-F238E27FC236}">
                <a16:creationId xmlns:a16="http://schemas.microsoft.com/office/drawing/2014/main" id="{214FF56C-A938-63F3-F9ED-2BBF5889EB7D}"/>
              </a:ext>
            </a:extLst>
          </p:cNvPr>
          <p:cNvSpPr txBox="1">
            <a:spLocks noChangeArrowheads="1"/>
          </p:cNvSpPr>
          <p:nvPr/>
        </p:nvSpPr>
        <p:spPr bwMode="auto">
          <a:xfrm>
            <a:off x="90443" y="5792780"/>
            <a:ext cx="82338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200">
                <a:solidFill>
                  <a:schemeClr val="tx1"/>
                </a:solidFill>
                <a:latin typeface="Arial" charset="0"/>
              </a:defRPr>
            </a:lvl1pPr>
            <a:lvl2pPr marL="742950" indent="-285750" algn="l">
              <a:spcBef>
                <a:spcPct val="20000"/>
              </a:spcBef>
              <a:buChar char="–"/>
              <a:defRPr sz="2800">
                <a:solidFill>
                  <a:schemeClr val="tx1"/>
                </a:solidFill>
                <a:latin typeface="Arial" charset="0"/>
              </a:defRPr>
            </a:lvl2pPr>
            <a:lvl3pPr marL="1143000" indent="-228600" algn="l">
              <a:spcBef>
                <a:spcPct val="20000"/>
              </a:spcBef>
              <a:buChar char="•"/>
              <a:defRPr sz="2400">
                <a:solidFill>
                  <a:schemeClr val="tx1"/>
                </a:solidFill>
                <a:latin typeface="Arial"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1200" dirty="0">
                <a:latin typeface="+mn-lt"/>
                <a:cs typeface="Times New Roman" pitchFamily="18" charset="0"/>
              </a:rPr>
              <a:t>For Out-of-Network providers,  the benefits for children, plan pay 50%; for adults, plan pays 60% of the lifetime maximum.</a:t>
            </a:r>
          </a:p>
        </p:txBody>
      </p:sp>
    </p:spTree>
    <p:extLst>
      <p:ext uri="{BB962C8B-B14F-4D97-AF65-F5344CB8AC3E}">
        <p14:creationId xmlns:p14="http://schemas.microsoft.com/office/powerpoint/2010/main" val="2084761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38B9D58-4F1B-7F9D-0EE6-CB2F0BBD5845}"/>
              </a:ext>
            </a:extLst>
          </p:cNvPr>
          <p:cNvSpPr txBox="1"/>
          <p:nvPr/>
        </p:nvSpPr>
        <p:spPr>
          <a:xfrm>
            <a:off x="5466237" y="1295400"/>
            <a:ext cx="6509573" cy="36163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
                <a:srgbClr val="2DB035"/>
              </a:buClr>
              <a:buSzPct val="100000"/>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Great In-Network Dental Provider Options for Our Members!</a:t>
            </a:r>
          </a:p>
          <a:p>
            <a:pPr marL="342900" marR="0" lvl="0" indent="-342900" algn="l" defTabSz="914400" rtl="0" eaLnBrk="1" fontAlgn="auto" latinLnBrk="0" hangingPunct="1">
              <a:lnSpc>
                <a:spcPct val="100000"/>
              </a:lnSpc>
              <a:spcBef>
                <a:spcPts val="0"/>
              </a:spcBef>
              <a:buClr>
                <a:srgbClr val="2DB035"/>
              </a:buClr>
              <a:buSzPct val="100000"/>
              <a:buFont typeface="Arial" panose="020B0604020202020204" pitchFamily="34" charset="0"/>
              <a:buChar char="•"/>
              <a:tabLst/>
              <a:defRPr/>
            </a:pPr>
            <a:r>
              <a:rPr kumimoji="0" lang="en-US" sz="2200" b="1" i="0" u="none" strike="noStrike" kern="1200" cap="none" spc="0" normalizeH="0" baseline="0" noProof="0" dirty="0">
                <a:ln>
                  <a:noFill/>
                </a:ln>
                <a:solidFill>
                  <a:srgbClr val="2DB035"/>
                </a:solidFill>
                <a:effectLst/>
                <a:uLnTx/>
                <a:uFillTx/>
                <a:latin typeface="Calibri" panose="020F0502020204030204"/>
                <a:ea typeface="+mn-ea"/>
                <a:cs typeface="+mn-cs"/>
              </a:rPr>
              <a:t>91%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or 879 of the </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965</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practicing New Mexico Dental Providers participate in Delta Dental NM Networks</a:t>
            </a:r>
          </a:p>
          <a:p>
            <a:pPr marL="342900" marR="0" lvl="0" indent="-342900" algn="l" defTabSz="914400" rtl="0" eaLnBrk="1" fontAlgn="auto" latinLnBrk="0" hangingPunct="1">
              <a:lnSpc>
                <a:spcPct val="100000"/>
              </a:lnSpc>
              <a:spcBef>
                <a:spcPts val="0"/>
              </a:spcBef>
              <a:buClr>
                <a:srgbClr val="2DB035"/>
              </a:buClr>
              <a:buSzPct val="100000"/>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buClr>
                <a:srgbClr val="2DB035"/>
              </a:buClr>
              <a:buSzPct val="100000"/>
              <a:buFont typeface="Arial" panose="020B0604020202020204" pitchFamily="34" charset="0"/>
              <a:buChar char="•"/>
              <a:tabLst/>
              <a:defRPr/>
            </a:pPr>
            <a:r>
              <a:rPr kumimoji="0" lang="en-US" sz="2200" i="0" u="none" strike="noStrike" kern="1200" cap="none" spc="0" normalizeH="0" baseline="0" noProof="0" dirty="0">
                <a:ln>
                  <a:noFill/>
                </a:ln>
                <a:effectLst/>
                <a:uLnTx/>
                <a:uFillTx/>
                <a:latin typeface="Calibri" panose="020F0502020204030204"/>
                <a:ea typeface="+mn-ea"/>
                <a:cs typeface="+mn-cs"/>
              </a:rPr>
              <a:t>Over</a:t>
            </a:r>
            <a:r>
              <a:rPr kumimoji="0" lang="en-US" sz="2200" b="1" i="0" u="none" strike="noStrike" kern="1200" cap="none" spc="0" normalizeH="0" baseline="0" noProof="0" dirty="0">
                <a:ln>
                  <a:noFill/>
                </a:ln>
                <a:solidFill>
                  <a:srgbClr val="2DB035"/>
                </a:solidFill>
                <a:effectLst/>
                <a:uLnTx/>
                <a:uFillTx/>
                <a:latin typeface="Calibri" panose="020F0502020204030204"/>
                <a:ea typeface="+mn-ea"/>
                <a:cs typeface="+mn-cs"/>
              </a:rPr>
              <a:t> 152,000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dental providers nation-wide through our Delta Dental Provider Network</a:t>
            </a:r>
          </a:p>
          <a:p>
            <a:pPr marL="342900" marR="0" lvl="0" indent="-342900" algn="l" defTabSz="914400" rtl="0" eaLnBrk="1" fontAlgn="auto" latinLnBrk="0" hangingPunct="1">
              <a:lnSpc>
                <a:spcPct val="100000"/>
              </a:lnSpc>
              <a:spcBef>
                <a:spcPts val="0"/>
              </a:spcBef>
              <a:buClr>
                <a:srgbClr val="2DB035"/>
              </a:buClr>
              <a:buSzPct val="100000"/>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buClr>
                <a:srgbClr val="2DB035"/>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Your Delta Dental Networks are great in areas such as Las Cruces/El Paso, Farmington/Durango, &amp; Roswell/Lubbock</a:t>
            </a:r>
          </a:p>
        </p:txBody>
      </p:sp>
      <p:pic>
        <p:nvPicPr>
          <p:cNvPr id="3" name="Picture 2">
            <a:extLst>
              <a:ext uri="{FF2B5EF4-FFF2-40B4-BE49-F238E27FC236}">
                <a16:creationId xmlns:a16="http://schemas.microsoft.com/office/drawing/2014/main" id="{B37E9D9B-2C5D-D276-518C-E42A5A7721E9}"/>
              </a:ext>
            </a:extLst>
          </p:cNvPr>
          <p:cNvPicPr>
            <a:picLocks noChangeAspect="1"/>
          </p:cNvPicPr>
          <p:nvPr/>
        </p:nvPicPr>
        <p:blipFill rotWithShape="1">
          <a:blip r:embed="rId2"/>
          <a:srcRect l="19195" t="6813" r="16749" b="7494"/>
          <a:stretch/>
        </p:blipFill>
        <p:spPr>
          <a:xfrm>
            <a:off x="451147" y="1177416"/>
            <a:ext cx="4698124" cy="5252022"/>
          </a:xfrm>
          <a:prstGeom prst="rect">
            <a:avLst/>
          </a:prstGeom>
        </p:spPr>
      </p:pic>
      <p:sp>
        <p:nvSpPr>
          <p:cNvPr id="4" name="Title 1">
            <a:extLst>
              <a:ext uri="{FF2B5EF4-FFF2-40B4-BE49-F238E27FC236}">
                <a16:creationId xmlns:a16="http://schemas.microsoft.com/office/drawing/2014/main" id="{98712D28-B323-29D5-F8E2-4F96F41772E0}"/>
              </a:ext>
            </a:extLst>
          </p:cNvPr>
          <p:cNvSpPr txBox="1">
            <a:spLocks/>
          </p:cNvSpPr>
          <p:nvPr/>
        </p:nvSpPr>
        <p:spPr>
          <a:xfrm>
            <a:off x="312738" y="1"/>
            <a:ext cx="9193212" cy="980900"/>
          </a:xfrm>
          <a:prstGeom prst="rect">
            <a:avLst/>
          </a:prstGeom>
        </p:spPr>
        <p:txBody>
          <a:bodyPr vert="horz" lIns="91440" tIns="45720" rIns="91440" bIns="45720" rtlCol="0" anchor="ctr">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a:defRPr/>
            </a:pPr>
            <a:r>
              <a:rPr lang="en-US" sz="3600" dirty="0">
                <a:solidFill>
                  <a:schemeClr val="bg1"/>
                </a:solidFill>
                <a:latin typeface="+mj-lt"/>
              </a:rPr>
              <a:t>Delta Dental of New Mexico – </a:t>
            </a:r>
            <a:r>
              <a:rPr lang="en-US" sz="3600" b="1" dirty="0">
                <a:solidFill>
                  <a:schemeClr val="bg1"/>
                </a:solidFill>
                <a:latin typeface="+mn-lt"/>
              </a:rPr>
              <a:t>Provider Network</a:t>
            </a:r>
          </a:p>
        </p:txBody>
      </p:sp>
      <p:sp>
        <p:nvSpPr>
          <p:cNvPr id="5" name="Slide Number Placeholder 4">
            <a:extLst>
              <a:ext uri="{FF2B5EF4-FFF2-40B4-BE49-F238E27FC236}">
                <a16:creationId xmlns:a16="http://schemas.microsoft.com/office/drawing/2014/main" id="{EB90C30E-246A-36F5-43D2-268BB0D6DE2D}"/>
              </a:ext>
            </a:extLst>
          </p:cNvPr>
          <p:cNvSpPr>
            <a:spLocks noGrp="1"/>
          </p:cNvSpPr>
          <p:nvPr>
            <p:ph type="sldNum" sz="quarter" idx="12"/>
          </p:nvPr>
        </p:nvSpPr>
        <p:spPr/>
        <p:txBody>
          <a:bodyPr/>
          <a:lstStyle/>
          <a:p>
            <a:fld id="{DED688D6-E832-4F5A-9FCD-B8DEDCA6DC61}" type="slidenum">
              <a:rPr lang="en-US" smtClean="0"/>
              <a:pPr/>
              <a:t>5</a:t>
            </a:fld>
            <a:endParaRPr lang="en-US" dirty="0"/>
          </a:p>
        </p:txBody>
      </p:sp>
      <p:sp>
        <p:nvSpPr>
          <p:cNvPr id="11" name="Footer Placeholder 3">
            <a:extLst>
              <a:ext uri="{FF2B5EF4-FFF2-40B4-BE49-F238E27FC236}">
                <a16:creationId xmlns:a16="http://schemas.microsoft.com/office/drawing/2014/main" id="{11A3F79B-2A7F-B344-78F5-905C359E4459}"/>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is owned by Delta Dental Plan of New Mexico and is intended solely for educational purposes only.</a:t>
            </a:r>
          </a:p>
        </p:txBody>
      </p:sp>
      <p:sp>
        <p:nvSpPr>
          <p:cNvPr id="9" name="TextBox 8">
            <a:extLst>
              <a:ext uri="{FF2B5EF4-FFF2-40B4-BE49-F238E27FC236}">
                <a16:creationId xmlns:a16="http://schemas.microsoft.com/office/drawing/2014/main" id="{DA29F30C-3DB3-9C43-8AF6-97FA3B0818B3}"/>
              </a:ext>
            </a:extLst>
          </p:cNvPr>
          <p:cNvSpPr txBox="1"/>
          <p:nvPr/>
        </p:nvSpPr>
        <p:spPr>
          <a:xfrm>
            <a:off x="1224608" y="5957954"/>
            <a:ext cx="38523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*Image depicts Provider Network Penetration by New Mexico county</a:t>
            </a:r>
          </a:p>
        </p:txBody>
      </p:sp>
      <p:sp>
        <p:nvSpPr>
          <p:cNvPr id="15" name="TextBox 14">
            <a:extLst>
              <a:ext uri="{FF2B5EF4-FFF2-40B4-BE49-F238E27FC236}">
                <a16:creationId xmlns:a16="http://schemas.microsoft.com/office/drawing/2014/main" id="{7D3F8D00-0B8A-6F89-92F8-8680A54ED913}"/>
              </a:ext>
            </a:extLst>
          </p:cNvPr>
          <p:cNvSpPr txBox="1"/>
          <p:nvPr/>
        </p:nvSpPr>
        <p:spPr>
          <a:xfrm>
            <a:off x="5849008" y="5472272"/>
            <a:ext cx="5744029" cy="400110"/>
          </a:xfrm>
          <a:prstGeom prst="rect">
            <a:avLst/>
          </a:prstGeom>
          <a:solidFill>
            <a:schemeClr val="accent4"/>
          </a:solidFill>
          <a:ln w="571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Great Access to Affordable Quality Dental Services!</a:t>
            </a:r>
          </a:p>
        </p:txBody>
      </p:sp>
    </p:spTree>
    <p:extLst>
      <p:ext uri="{BB962C8B-B14F-4D97-AF65-F5344CB8AC3E}">
        <p14:creationId xmlns:p14="http://schemas.microsoft.com/office/powerpoint/2010/main" val="539261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D8BC1A-5627-D13A-8CD9-860636E0C740}"/>
              </a:ext>
            </a:extLst>
          </p:cNvPr>
          <p:cNvSpPr>
            <a:spLocks noGrp="1"/>
          </p:cNvSpPr>
          <p:nvPr>
            <p:ph type="sldNum" sz="quarter" idx="12"/>
          </p:nvPr>
        </p:nvSpPr>
        <p:spPr/>
        <p:txBody>
          <a:bodyPr/>
          <a:lstStyle/>
          <a:p>
            <a:fld id="{DED688D6-E832-4F5A-9FCD-B8DEDCA6DC61}" type="slidenum">
              <a:rPr lang="en-US" smtClean="0"/>
              <a:pPr/>
              <a:t>6</a:t>
            </a:fld>
            <a:endParaRPr lang="en-US" dirty="0"/>
          </a:p>
        </p:txBody>
      </p:sp>
      <p:sp>
        <p:nvSpPr>
          <p:cNvPr id="4" name="Footer Placeholder 3">
            <a:extLst>
              <a:ext uri="{FF2B5EF4-FFF2-40B4-BE49-F238E27FC236}">
                <a16:creationId xmlns:a16="http://schemas.microsoft.com/office/drawing/2014/main" id="{73A34E62-D3C8-C32C-105B-E30BC524853E}"/>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is owned by Delta Dental Plan of New Mexico and is intended solely for educational purposes only.</a:t>
            </a:r>
          </a:p>
        </p:txBody>
      </p:sp>
      <p:sp>
        <p:nvSpPr>
          <p:cNvPr id="5" name="Title 1">
            <a:extLst>
              <a:ext uri="{FF2B5EF4-FFF2-40B4-BE49-F238E27FC236}">
                <a16:creationId xmlns:a16="http://schemas.microsoft.com/office/drawing/2014/main" id="{D2F243A0-AB97-F025-A324-A84A232E208F}"/>
              </a:ext>
            </a:extLst>
          </p:cNvPr>
          <p:cNvSpPr txBox="1">
            <a:spLocks/>
          </p:cNvSpPr>
          <p:nvPr/>
        </p:nvSpPr>
        <p:spPr>
          <a:xfrm>
            <a:off x="312738" y="1"/>
            <a:ext cx="9171730" cy="980900"/>
          </a:xfrm>
          <a:prstGeom prst="rect">
            <a:avLst/>
          </a:prstGeom>
        </p:spPr>
        <p:txBody>
          <a:bodyPr vert="horz" lIns="91440" tIns="45720" rIns="91440" bIns="45720" rtlCol="0" anchor="ctr">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a:defRPr/>
            </a:pPr>
            <a:r>
              <a:rPr lang="en-US" sz="3600" dirty="0">
                <a:solidFill>
                  <a:schemeClr val="bg1"/>
                </a:solidFill>
                <a:latin typeface="+mj-lt"/>
              </a:rPr>
              <a:t>Delta Dental of New Mexico – </a:t>
            </a:r>
            <a:r>
              <a:rPr lang="en-US" sz="3600" b="1" dirty="0">
                <a:solidFill>
                  <a:schemeClr val="bg1"/>
                </a:solidFill>
                <a:latin typeface="+mn-lt"/>
              </a:rPr>
              <a:t>Provider Network</a:t>
            </a:r>
          </a:p>
        </p:txBody>
      </p:sp>
      <p:pic>
        <p:nvPicPr>
          <p:cNvPr id="6" name="Picture 5" descr="A person and a child with text&#10;&#10;Description automatically generated">
            <a:extLst>
              <a:ext uri="{FF2B5EF4-FFF2-40B4-BE49-F238E27FC236}">
                <a16:creationId xmlns:a16="http://schemas.microsoft.com/office/drawing/2014/main" id="{7EE50F48-383D-E82A-0BD1-B0F445307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944" y="1115937"/>
            <a:ext cx="3956431" cy="512008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2">
            <a:extLst>
              <a:ext uri="{FF2B5EF4-FFF2-40B4-BE49-F238E27FC236}">
                <a16:creationId xmlns:a16="http://schemas.microsoft.com/office/drawing/2014/main" id="{6D31D1E7-7246-1427-CFC4-B61F6A472E72}"/>
              </a:ext>
            </a:extLst>
          </p:cNvPr>
          <p:cNvSpPr txBox="1">
            <a:spLocks/>
          </p:cNvSpPr>
          <p:nvPr/>
        </p:nvSpPr>
        <p:spPr>
          <a:xfrm>
            <a:off x="811851" y="1115937"/>
            <a:ext cx="6060162" cy="2980717"/>
          </a:xfrm>
          <a:prstGeom prst="rect">
            <a:avLst/>
          </a:prstGeom>
        </p:spPr>
        <p:txBody>
          <a:bodyPr vert="horz" lIns="91440" tIns="45720" rIns="91440" bIns="45720" rtlCol="0">
            <a:noAutofit/>
          </a:bodyPr>
          <a:lstStyle>
            <a:lvl1pPr marL="174621" indent="-174621" algn="l" defTabSz="914377" rtl="0" eaLnBrk="1" latinLnBrk="0" hangingPunct="1">
              <a:spcBef>
                <a:spcPts val="0"/>
              </a:spcBef>
              <a:spcAft>
                <a:spcPts val="600"/>
              </a:spcAft>
              <a:buClr>
                <a:schemeClr val="tx2"/>
              </a:buClr>
              <a:buFont typeface="Arial" panose="020B0604020202020204" pitchFamily="34" charset="0"/>
              <a:buChar char="•"/>
              <a:defRPr sz="2000" kern="1200" baseline="0">
                <a:solidFill>
                  <a:schemeClr val="tx1"/>
                </a:solidFill>
                <a:latin typeface="+mn-lt"/>
                <a:ea typeface="+mn-ea"/>
                <a:cs typeface="+mn-cs"/>
              </a:defRPr>
            </a:lvl1pPr>
            <a:lvl2pPr marL="631810"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2pPr>
            <a:lvl3pPr marL="1088998"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3pPr>
            <a:lvl4pPr marL="1546187"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4pPr>
            <a:lvl5pPr marL="2003375"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200"/>
              </a:spcBef>
              <a:spcAft>
                <a:spcPts val="600"/>
              </a:spcAft>
              <a:buClr>
                <a:srgbClr val="2DB035"/>
              </a:buClr>
              <a:buSzTx/>
              <a:buFont typeface="Arial" panose="020B0604020202020204" pitchFamily="34" charset="0"/>
              <a:buNone/>
              <a:tabLst/>
              <a:defRPr/>
            </a:pPr>
            <a:r>
              <a:rPr kumimoji="0" lang="en-US" sz="1800" i="0" strike="noStrike" kern="1200" cap="none" spc="0" normalizeH="0" baseline="0" noProof="0" dirty="0">
                <a:ln>
                  <a:noFill/>
                </a:ln>
                <a:solidFill>
                  <a:srgbClr val="000000">
                    <a:lumMod val="85000"/>
                    <a:lumOff val="15000"/>
                  </a:srgbClr>
                </a:solidFill>
                <a:effectLst/>
                <a:uLnTx/>
                <a:uFillTx/>
                <a:ea typeface="+mn-ea"/>
                <a:cs typeface="+mn-cs"/>
              </a:rPr>
              <a:t>Delta Dental of New Mexico offers </a:t>
            </a:r>
            <a:r>
              <a:rPr kumimoji="0" lang="en-US" sz="1800" i="0" u="sng" strike="noStrike" kern="1200" cap="none" spc="0" normalizeH="0" baseline="0" noProof="0" dirty="0">
                <a:ln>
                  <a:noFill/>
                </a:ln>
                <a:solidFill>
                  <a:srgbClr val="000000">
                    <a:lumMod val="85000"/>
                    <a:lumOff val="15000"/>
                  </a:srgbClr>
                </a:solidFill>
                <a:effectLst/>
                <a:uLnTx/>
                <a:uFillTx/>
                <a:ea typeface="+mn-ea"/>
                <a:cs typeface="+mn-cs"/>
              </a:rPr>
              <a:t>TWO provider networks </a:t>
            </a:r>
            <a:r>
              <a:rPr kumimoji="0" lang="en-US" sz="1800" i="0" strike="noStrike" kern="1200" cap="none" spc="0" normalizeH="0" baseline="0" noProof="0" dirty="0">
                <a:ln>
                  <a:noFill/>
                </a:ln>
                <a:solidFill>
                  <a:srgbClr val="000000">
                    <a:lumMod val="85000"/>
                    <a:lumOff val="15000"/>
                  </a:srgbClr>
                </a:solidFill>
                <a:effectLst/>
                <a:uLnTx/>
                <a:uFillTx/>
                <a:ea typeface="+mn-ea"/>
                <a:cs typeface="+mn-cs"/>
              </a:rPr>
              <a:t>to help cover your smile while keeping costs as low as possible. </a:t>
            </a:r>
          </a:p>
          <a:p>
            <a:pPr marL="0" marR="0" lvl="0" indent="0" algn="l" defTabSz="914377" rtl="0" eaLnBrk="1" fontAlgn="auto" latinLnBrk="0" hangingPunct="1">
              <a:lnSpc>
                <a:spcPct val="100000"/>
              </a:lnSpc>
              <a:spcBef>
                <a:spcPts val="1200"/>
              </a:spcBef>
              <a:spcAft>
                <a:spcPts val="600"/>
              </a:spcAft>
              <a:buClr>
                <a:srgbClr val="2DB035"/>
              </a:buClr>
              <a:buSzTx/>
              <a:buFont typeface="Arial" panose="020B0604020202020204" pitchFamily="34" charset="0"/>
              <a:buNone/>
              <a:tabLst/>
              <a:defRPr/>
            </a:pPr>
            <a:r>
              <a:rPr kumimoji="0" lang="en-US" sz="1800" i="0" strike="noStrike" kern="1200" cap="none" spc="0" normalizeH="0" baseline="0" noProof="0" dirty="0">
                <a:ln>
                  <a:noFill/>
                </a:ln>
                <a:solidFill>
                  <a:srgbClr val="000000">
                    <a:lumMod val="85000"/>
                    <a:lumOff val="15000"/>
                  </a:srgbClr>
                </a:solidFill>
                <a:effectLst/>
                <a:uLnTx/>
                <a:uFillTx/>
                <a:ea typeface="+mn-ea"/>
                <a:cs typeface="+mn-cs"/>
              </a:rPr>
              <a:t>The </a:t>
            </a:r>
            <a:r>
              <a:rPr kumimoji="0" lang="en-US" sz="1800" b="1" i="0" strike="noStrike" kern="1200" cap="none" spc="0" normalizeH="0" baseline="0" noProof="0" dirty="0">
                <a:ln>
                  <a:noFill/>
                </a:ln>
                <a:solidFill>
                  <a:srgbClr val="000000">
                    <a:lumMod val="85000"/>
                    <a:lumOff val="15000"/>
                  </a:srgbClr>
                </a:solidFill>
                <a:effectLst/>
                <a:uLnTx/>
                <a:uFillTx/>
                <a:ea typeface="+mn-ea"/>
                <a:cs typeface="+mn-cs"/>
              </a:rPr>
              <a:t>Delta Dental PPO™ Network</a:t>
            </a:r>
            <a:r>
              <a:rPr kumimoji="0" lang="en-US" sz="1800" i="0" strike="noStrike" kern="1200" cap="none" spc="0" normalizeH="0" baseline="0" noProof="0" dirty="0">
                <a:ln>
                  <a:noFill/>
                </a:ln>
                <a:solidFill>
                  <a:srgbClr val="000000">
                    <a:lumMod val="85000"/>
                    <a:lumOff val="15000"/>
                  </a:srgbClr>
                </a:solidFill>
                <a:effectLst/>
                <a:uLnTx/>
                <a:uFillTx/>
                <a:ea typeface="+mn-ea"/>
                <a:cs typeface="+mn-cs"/>
              </a:rPr>
              <a:t> provides maximum cost savings, while the </a:t>
            </a:r>
            <a:r>
              <a:rPr kumimoji="0" lang="en-US" sz="1800" b="1" i="0" strike="noStrike" kern="1200" cap="none" spc="0" normalizeH="0" baseline="0" noProof="0" dirty="0">
                <a:ln>
                  <a:noFill/>
                </a:ln>
                <a:solidFill>
                  <a:srgbClr val="000000">
                    <a:lumMod val="85000"/>
                    <a:lumOff val="15000"/>
                  </a:srgbClr>
                </a:solidFill>
                <a:effectLst/>
                <a:uLnTx/>
                <a:uFillTx/>
                <a:ea typeface="+mn-ea"/>
                <a:cs typeface="+mn-cs"/>
              </a:rPr>
              <a:t>Delta Dental Premier® Network</a:t>
            </a:r>
            <a:r>
              <a:rPr kumimoji="0" lang="en-US" sz="1800" i="0" strike="noStrike" kern="1200" cap="none" spc="0" normalizeH="0" baseline="0" noProof="0" dirty="0">
                <a:ln>
                  <a:noFill/>
                </a:ln>
                <a:solidFill>
                  <a:srgbClr val="000000">
                    <a:lumMod val="85000"/>
                    <a:lumOff val="15000"/>
                  </a:srgbClr>
                </a:solidFill>
                <a:effectLst/>
                <a:uLnTx/>
                <a:uFillTx/>
                <a:ea typeface="+mn-ea"/>
                <a:cs typeface="+mn-cs"/>
              </a:rPr>
              <a:t>—which is the largest network in New Mexico—provides a safety net for additional access when you need it. </a:t>
            </a:r>
          </a:p>
          <a:p>
            <a:pPr marL="0" marR="0" lvl="0" indent="0" algn="l" defTabSz="914377" rtl="0" eaLnBrk="1" fontAlgn="auto" latinLnBrk="0" hangingPunct="1">
              <a:lnSpc>
                <a:spcPct val="100000"/>
              </a:lnSpc>
              <a:spcBef>
                <a:spcPts val="1200"/>
              </a:spcBef>
              <a:spcAft>
                <a:spcPts val="600"/>
              </a:spcAft>
              <a:buClr>
                <a:srgbClr val="2DB035"/>
              </a:buClr>
              <a:buSzTx/>
              <a:buFont typeface="Arial" panose="020B0604020202020204" pitchFamily="34" charset="0"/>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When you see an in-network provider, you’ll get the lowest out-of-pocket costs. </a:t>
            </a:r>
          </a:p>
          <a:p>
            <a:pPr marL="457189" marR="0" lvl="1" indent="0" algn="l" defTabSz="914377" rtl="0" eaLnBrk="1" fontAlgn="auto" latinLnBrk="0" hangingPunct="1">
              <a:lnSpc>
                <a:spcPct val="100000"/>
              </a:lnSpc>
              <a:spcBef>
                <a:spcPts val="0"/>
              </a:spcBef>
              <a:spcAft>
                <a:spcPts val="600"/>
              </a:spcAft>
              <a:buClr>
                <a:srgbClr val="2DB035"/>
              </a:buClr>
              <a:buSzTx/>
              <a:buFont typeface="Arial" panose="020B0604020202020204" pitchFamily="34" charset="0"/>
              <a:buNone/>
              <a:tabLst/>
              <a:defRPr/>
            </a:pPr>
            <a:endParaRPr kumimoji="0" lang="en-US"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EBE2AF5-599F-6AA3-B94A-7E44580541DD}"/>
              </a:ext>
            </a:extLst>
          </p:cNvPr>
          <p:cNvPicPr>
            <a:picLocks noChangeAspect="1"/>
          </p:cNvPicPr>
          <p:nvPr/>
        </p:nvPicPr>
        <p:blipFill>
          <a:blip r:embed="rId3"/>
          <a:stretch>
            <a:fillRect/>
          </a:stretch>
        </p:blipFill>
        <p:spPr>
          <a:xfrm>
            <a:off x="622013" y="4096654"/>
            <a:ext cx="6313252" cy="2273725"/>
          </a:xfrm>
          <a:prstGeom prst="rect">
            <a:avLst/>
          </a:prstGeom>
        </p:spPr>
      </p:pic>
    </p:spTree>
    <p:extLst>
      <p:ext uri="{BB962C8B-B14F-4D97-AF65-F5344CB8AC3E}">
        <p14:creationId xmlns:p14="http://schemas.microsoft.com/office/powerpoint/2010/main" val="105820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712D28-B323-29D5-F8E2-4F96F41772E0}"/>
              </a:ext>
            </a:extLst>
          </p:cNvPr>
          <p:cNvSpPr txBox="1">
            <a:spLocks/>
          </p:cNvSpPr>
          <p:nvPr/>
        </p:nvSpPr>
        <p:spPr>
          <a:xfrm>
            <a:off x="312738" y="1"/>
            <a:ext cx="8619627" cy="980900"/>
          </a:xfrm>
          <a:prstGeom prst="rect">
            <a:avLst/>
          </a:prstGeom>
        </p:spPr>
        <p:txBody>
          <a:bodyPr vert="horz" lIns="91440" tIns="45720" rIns="91440" bIns="45720" rtlCol="0" anchor="ctr">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a:defRPr/>
            </a:pPr>
            <a:r>
              <a:rPr lang="en-US" sz="3600" dirty="0">
                <a:solidFill>
                  <a:schemeClr val="bg1"/>
                </a:solidFill>
                <a:latin typeface="+mj-lt"/>
              </a:rPr>
              <a:t>Finding an </a:t>
            </a:r>
            <a:r>
              <a:rPr lang="en-US" sz="3600" b="1" dirty="0">
                <a:solidFill>
                  <a:schemeClr val="bg1"/>
                </a:solidFill>
                <a:latin typeface="+mn-lt"/>
              </a:rPr>
              <a:t>In-Network Dental Provider</a:t>
            </a:r>
          </a:p>
        </p:txBody>
      </p:sp>
      <p:sp>
        <p:nvSpPr>
          <p:cNvPr id="2" name="TextBox 1">
            <a:extLst>
              <a:ext uri="{FF2B5EF4-FFF2-40B4-BE49-F238E27FC236}">
                <a16:creationId xmlns:a16="http://schemas.microsoft.com/office/drawing/2014/main" id="{1FC66EB0-34A7-1067-052B-D7FEDE71D765}"/>
              </a:ext>
            </a:extLst>
          </p:cNvPr>
          <p:cNvSpPr txBox="1"/>
          <p:nvPr/>
        </p:nvSpPr>
        <p:spPr>
          <a:xfrm>
            <a:off x="312739" y="1067573"/>
            <a:ext cx="6730088" cy="5216813"/>
          </a:xfrm>
          <a:prstGeom prst="rect">
            <a:avLst/>
          </a:prstGeom>
          <a:noFill/>
        </p:spPr>
        <p:txBody>
          <a:bodyPr wrap="square" rtlCol="0">
            <a:spAutoFit/>
          </a:bodyPr>
          <a:lstStyle/>
          <a:p>
            <a:pPr marL="0" marR="0" lvl="0" indent="0" defTabSz="914400" eaLnBrk="1" fontAlgn="auto" latinLnBrk="0" hangingPunct="1">
              <a:spcAft>
                <a:spcPts val="1800"/>
              </a:spcAft>
              <a:buClrTx/>
              <a:buSzTx/>
              <a:buFontTx/>
              <a:buNone/>
              <a:tabLst/>
              <a:defRPr/>
            </a:pPr>
            <a:r>
              <a:rPr lang="en-US" sz="2000" b="1" u="sng" kern="0" dirty="0"/>
              <a:t>On the Web</a:t>
            </a:r>
            <a:br>
              <a:rPr lang="en-US" sz="2000" b="1" u="sng" kern="0" dirty="0"/>
            </a:br>
            <a:r>
              <a:rPr lang="en-US" sz="1600" b="1" kern="0" dirty="0"/>
              <a:t>It’s easy to find a Delta Dental dentist near you with our provider search tool:</a:t>
            </a:r>
            <a:endParaRPr lang="en-US" sz="1400" b="1" kern="0" dirty="0"/>
          </a:p>
          <a:p>
            <a:pPr marL="342900" marR="0" lvl="0" indent="-342900" defTabSz="914400" eaLnBrk="1" fontAlgn="auto" latinLnBrk="0" hangingPunct="1">
              <a:spcAft>
                <a:spcPts val="1800"/>
              </a:spcAft>
              <a:buClrTx/>
              <a:buSzTx/>
              <a:buFont typeface="+mj-lt"/>
              <a:buAutoNum type="arabicPeriod"/>
              <a:tabLst/>
              <a:defRPr/>
            </a:pPr>
            <a:r>
              <a:rPr lang="en-US" sz="1400" kern="0" dirty="0"/>
              <a:t>Go to: </a:t>
            </a:r>
            <a:r>
              <a:rPr lang="en-US" sz="1400" b="1" u="sng" kern="0" dirty="0">
                <a:solidFill>
                  <a:srgbClr val="2DB035"/>
                </a:solidFill>
              </a:rPr>
              <a:t>www.DeltaDentalNM.com/tools/find-a-provider.com </a:t>
            </a:r>
            <a:r>
              <a:rPr lang="en-US" sz="1400" kern="0" dirty="0"/>
              <a:t>or click the “</a:t>
            </a:r>
            <a:r>
              <a:rPr lang="en-US" sz="1400" b="1" kern="0" dirty="0"/>
              <a:t>Find a Dental Provider</a:t>
            </a:r>
            <a:r>
              <a:rPr lang="en-US" sz="1400" kern="0" dirty="0"/>
              <a:t>” button located on the top of every page on our website. </a:t>
            </a:r>
          </a:p>
          <a:p>
            <a:pPr marL="342900" marR="0" lvl="0" indent="-342900" defTabSz="914400" eaLnBrk="1" fontAlgn="auto" latinLnBrk="0" hangingPunct="1">
              <a:spcAft>
                <a:spcPts val="1800"/>
              </a:spcAft>
              <a:buClrTx/>
              <a:buSzTx/>
              <a:buFont typeface="+mj-lt"/>
              <a:buAutoNum type="arabicPeriod"/>
              <a:tabLst/>
              <a:defRPr/>
            </a:pPr>
            <a:r>
              <a:rPr lang="en-US" sz="1400" kern="0" dirty="0"/>
              <a:t>Choose a </a:t>
            </a:r>
            <a:r>
              <a:rPr lang="en-US" sz="1400" u="sng" kern="0" dirty="0"/>
              <a:t>Specialty</a:t>
            </a:r>
            <a:r>
              <a:rPr lang="en-US" sz="1400" kern="0" dirty="0"/>
              <a:t> and your </a:t>
            </a:r>
            <a:r>
              <a:rPr lang="en-US" sz="1400" u="sng" kern="0" dirty="0"/>
              <a:t>Plan network</a:t>
            </a:r>
            <a:r>
              <a:rPr lang="en-US" sz="1400" kern="0" dirty="0"/>
              <a:t> from the drop-down menus</a:t>
            </a:r>
          </a:p>
          <a:p>
            <a:pPr marL="342900" marR="0" lvl="0" indent="-342900" defTabSz="914400" eaLnBrk="1" fontAlgn="auto" latinLnBrk="0" hangingPunct="1">
              <a:spcAft>
                <a:spcPts val="1800"/>
              </a:spcAft>
              <a:buClrTx/>
              <a:buSzTx/>
              <a:buFont typeface="+mj-lt"/>
              <a:buAutoNum type="arabicPeriod"/>
              <a:tabLst/>
              <a:defRPr/>
            </a:pPr>
            <a:r>
              <a:rPr lang="en-US" sz="1400" kern="0" dirty="0"/>
              <a:t>In the </a:t>
            </a:r>
            <a:r>
              <a:rPr lang="en-US" sz="1400" u="sng" kern="0" dirty="0"/>
              <a:t>Search By Current Location </a:t>
            </a:r>
            <a:r>
              <a:rPr lang="en-US" sz="1400" kern="0" dirty="0"/>
              <a:t>question, choose </a:t>
            </a:r>
            <a:r>
              <a:rPr lang="en-US" sz="1400" b="1" kern="0" dirty="0"/>
              <a:t>Yes</a:t>
            </a:r>
            <a:r>
              <a:rPr lang="en-US" sz="1400" kern="0" dirty="0"/>
              <a:t> or </a:t>
            </a:r>
            <a:r>
              <a:rPr lang="en-US" sz="1400" b="1" kern="0" dirty="0"/>
              <a:t>No</a:t>
            </a:r>
          </a:p>
          <a:p>
            <a:pPr marL="1200150" lvl="2" indent="-285750">
              <a:spcAft>
                <a:spcPts val="1800"/>
              </a:spcAft>
              <a:buClr>
                <a:srgbClr val="2DB035"/>
              </a:buClr>
              <a:buFont typeface="Arial" panose="020B0604020202020204" pitchFamily="34" charset="0"/>
              <a:buChar char="•"/>
              <a:defRPr/>
            </a:pPr>
            <a:r>
              <a:rPr lang="en-US" sz="1400" b="1" kern="0" dirty="0"/>
              <a:t>Yes</a:t>
            </a:r>
            <a:r>
              <a:rPr lang="en-US" sz="1400" kern="0" dirty="0"/>
              <a:t> – The tool will use your location data from your web browser to give you a list of nearby dental providers</a:t>
            </a:r>
          </a:p>
          <a:p>
            <a:pPr marL="1200150" lvl="2" indent="-285750">
              <a:spcAft>
                <a:spcPts val="1800"/>
              </a:spcAft>
              <a:buClr>
                <a:srgbClr val="2DB035"/>
              </a:buClr>
              <a:buFont typeface="Arial" panose="020B0604020202020204" pitchFamily="34" charset="0"/>
              <a:buChar char="•"/>
              <a:defRPr/>
            </a:pPr>
            <a:r>
              <a:rPr lang="en-US" sz="1400" b="1" kern="0" dirty="0"/>
              <a:t>No</a:t>
            </a:r>
            <a:r>
              <a:rPr lang="en-US" sz="1400" kern="0" dirty="0"/>
              <a:t> – You’ll need to enter the zip code to search within to get a list of nearby dental providers</a:t>
            </a:r>
          </a:p>
          <a:p>
            <a:pPr marL="342900" marR="0" lvl="0" indent="-342900" defTabSz="914400" eaLnBrk="1" fontAlgn="auto" latinLnBrk="0" hangingPunct="1">
              <a:spcAft>
                <a:spcPts val="1800"/>
              </a:spcAft>
              <a:buClrTx/>
              <a:buSzTx/>
              <a:buFont typeface="+mj-lt"/>
              <a:buAutoNum type="arabicPeriod"/>
              <a:tabLst/>
              <a:defRPr/>
            </a:pPr>
            <a:r>
              <a:rPr lang="en-US" sz="1400" kern="0" dirty="0"/>
              <a:t>Click </a:t>
            </a:r>
            <a:r>
              <a:rPr lang="en-US" sz="1400" u="sng" kern="0" dirty="0"/>
              <a:t>Find Dental Providers</a:t>
            </a:r>
            <a:r>
              <a:rPr lang="en-US" sz="1400" kern="0" dirty="0"/>
              <a:t> to see a list of nearby dental providers meeting your search criteria</a:t>
            </a:r>
          </a:p>
          <a:p>
            <a:pPr marR="0" lvl="0" defTabSz="914400" eaLnBrk="1" fontAlgn="auto" latinLnBrk="0" hangingPunct="1">
              <a:spcAft>
                <a:spcPts val="1800"/>
              </a:spcAft>
              <a:buClrTx/>
              <a:buSzTx/>
              <a:tabLst/>
              <a:defRPr/>
            </a:pPr>
            <a:r>
              <a:rPr lang="en-US" sz="2000" b="1" u="sng" kern="0" dirty="0"/>
              <a:t>On the Phone</a:t>
            </a:r>
            <a:br>
              <a:rPr lang="en-US" sz="2000" b="1" u="sng" kern="0" dirty="0"/>
            </a:br>
            <a:r>
              <a:rPr lang="en-US" sz="1600" kern="0" dirty="0"/>
              <a:t>You can also find a dentist </a:t>
            </a:r>
            <a:r>
              <a:rPr lang="en-US" sz="1600" b="1" kern="0" dirty="0">
                <a:solidFill>
                  <a:srgbClr val="2DB035"/>
                </a:solidFill>
              </a:rPr>
              <a:t>24/7</a:t>
            </a:r>
            <a:r>
              <a:rPr lang="en-US" sz="1600" kern="0" dirty="0"/>
              <a:t> through our automated phone system by calling us at </a:t>
            </a:r>
            <a:r>
              <a:rPr lang="en-US" sz="1600" b="1" kern="0" dirty="0"/>
              <a:t>(505) 855-7111 </a:t>
            </a:r>
            <a:r>
              <a:rPr lang="en-US" sz="1600" kern="0" dirty="0"/>
              <a:t>or</a:t>
            </a:r>
            <a:r>
              <a:rPr lang="en-US" sz="1600" b="1" kern="0" dirty="0"/>
              <a:t> (877) 395-9420</a:t>
            </a:r>
            <a:endParaRPr lang="en-US" b="1" kern="0" dirty="0"/>
          </a:p>
        </p:txBody>
      </p:sp>
      <p:sp>
        <p:nvSpPr>
          <p:cNvPr id="3" name="Slide Number Placeholder 2">
            <a:extLst>
              <a:ext uri="{FF2B5EF4-FFF2-40B4-BE49-F238E27FC236}">
                <a16:creationId xmlns:a16="http://schemas.microsoft.com/office/drawing/2014/main" id="{94DE20B4-D836-4EDF-45CD-A572CAE4BF93}"/>
              </a:ext>
            </a:extLst>
          </p:cNvPr>
          <p:cNvSpPr>
            <a:spLocks noGrp="1"/>
          </p:cNvSpPr>
          <p:nvPr>
            <p:ph type="sldNum" sz="quarter" idx="12"/>
          </p:nvPr>
        </p:nvSpPr>
        <p:spPr/>
        <p:txBody>
          <a:bodyPr/>
          <a:lstStyle/>
          <a:p>
            <a:fld id="{DED688D6-E832-4F5A-9FCD-B8DEDCA6DC61}" type="slidenum">
              <a:rPr lang="en-US" smtClean="0"/>
              <a:pPr/>
              <a:t>7</a:t>
            </a:fld>
            <a:endParaRPr lang="en-US" dirty="0"/>
          </a:p>
        </p:txBody>
      </p:sp>
      <p:sp>
        <p:nvSpPr>
          <p:cNvPr id="5" name="Footer Placeholder 3">
            <a:extLst>
              <a:ext uri="{FF2B5EF4-FFF2-40B4-BE49-F238E27FC236}">
                <a16:creationId xmlns:a16="http://schemas.microsoft.com/office/drawing/2014/main" id="{BACF4B54-A1B2-FB2F-A503-7E8273A3CF28}"/>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is owned by Delta Dental Plan of New Mexico and is intended solely for educational purposes only.</a:t>
            </a:r>
          </a:p>
        </p:txBody>
      </p:sp>
      <p:pic>
        <p:nvPicPr>
          <p:cNvPr id="9" name="Picture 8">
            <a:extLst>
              <a:ext uri="{FF2B5EF4-FFF2-40B4-BE49-F238E27FC236}">
                <a16:creationId xmlns:a16="http://schemas.microsoft.com/office/drawing/2014/main" id="{5A037DE8-52C3-C1C1-CB08-4CBE469CA4F0}"/>
              </a:ext>
            </a:extLst>
          </p:cNvPr>
          <p:cNvPicPr>
            <a:picLocks noChangeAspect="1"/>
          </p:cNvPicPr>
          <p:nvPr/>
        </p:nvPicPr>
        <p:blipFill>
          <a:blip r:embed="rId3"/>
          <a:stretch>
            <a:fillRect/>
          </a:stretch>
        </p:blipFill>
        <p:spPr>
          <a:xfrm>
            <a:off x="7622670" y="1186773"/>
            <a:ext cx="3957407" cy="367705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qr code with a tooth on it&#10;&#10;Description automatically generated">
            <a:extLst>
              <a:ext uri="{FF2B5EF4-FFF2-40B4-BE49-F238E27FC236}">
                <a16:creationId xmlns:a16="http://schemas.microsoft.com/office/drawing/2014/main" id="{955CC389-C8BD-BB28-D604-8EC62B41E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7496" y="5019023"/>
            <a:ext cx="1196842" cy="1196842"/>
          </a:xfrm>
          <a:prstGeom prst="rect">
            <a:avLst/>
          </a:prstGeom>
        </p:spPr>
      </p:pic>
      <p:sp>
        <p:nvSpPr>
          <p:cNvPr id="8" name="Arrow: Down 7">
            <a:extLst>
              <a:ext uri="{FF2B5EF4-FFF2-40B4-BE49-F238E27FC236}">
                <a16:creationId xmlns:a16="http://schemas.microsoft.com/office/drawing/2014/main" id="{F7BE1A05-254F-1A72-8FC6-227BD2A7274D}"/>
              </a:ext>
            </a:extLst>
          </p:cNvPr>
          <p:cNvSpPr/>
          <p:nvPr/>
        </p:nvSpPr>
        <p:spPr>
          <a:xfrm rot="5400000">
            <a:off x="9458939" y="5240638"/>
            <a:ext cx="250483" cy="753614"/>
          </a:xfrm>
          <a:prstGeom prst="downArrow">
            <a:avLst/>
          </a:prstGeom>
          <a:solidFill>
            <a:srgbClr val="2DB03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30EEF93-2736-A931-8C0E-993DBB083F3C}"/>
              </a:ext>
            </a:extLst>
          </p:cNvPr>
          <p:cNvSpPr txBox="1"/>
          <p:nvPr/>
        </p:nvSpPr>
        <p:spPr>
          <a:xfrm>
            <a:off x="9870805" y="5078835"/>
            <a:ext cx="1894098" cy="1077218"/>
          </a:xfrm>
          <a:prstGeom prst="rect">
            <a:avLst/>
          </a:prstGeom>
          <a:noFill/>
        </p:spPr>
        <p:txBody>
          <a:bodyPr wrap="square">
            <a:spAutoFit/>
          </a:bodyPr>
          <a:lstStyle/>
          <a:p>
            <a:pPr algn="ctr"/>
            <a:r>
              <a:rPr lang="en-US" sz="1600" b="1" kern="0" dirty="0"/>
              <a:t>Or Scan the QR Code to Find a Dental Provider Near You Now!</a:t>
            </a:r>
            <a:endParaRPr lang="en-US" sz="1600" b="1" dirty="0"/>
          </a:p>
        </p:txBody>
      </p:sp>
    </p:spTree>
    <p:extLst>
      <p:ext uri="{BB962C8B-B14F-4D97-AF65-F5344CB8AC3E}">
        <p14:creationId xmlns:p14="http://schemas.microsoft.com/office/powerpoint/2010/main" val="4153857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712D28-B323-29D5-F8E2-4F96F41772E0}"/>
              </a:ext>
            </a:extLst>
          </p:cNvPr>
          <p:cNvSpPr txBox="1">
            <a:spLocks/>
          </p:cNvSpPr>
          <p:nvPr/>
        </p:nvSpPr>
        <p:spPr>
          <a:xfrm>
            <a:off x="312738" y="1"/>
            <a:ext cx="8619627" cy="980900"/>
          </a:xfrm>
          <a:prstGeom prst="rect">
            <a:avLst/>
          </a:prstGeom>
        </p:spPr>
        <p:txBody>
          <a:bodyPr vert="horz" lIns="91440" tIns="45720" rIns="91440" bIns="45720" rtlCol="0" anchor="ctr">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a:defRPr/>
            </a:pPr>
            <a:r>
              <a:rPr lang="en-US" sz="3600" dirty="0">
                <a:solidFill>
                  <a:schemeClr val="bg1"/>
                </a:solidFill>
                <a:latin typeface="+mj-lt"/>
              </a:rPr>
              <a:t>Your </a:t>
            </a:r>
            <a:r>
              <a:rPr lang="en-US" sz="3600" b="1" dirty="0">
                <a:solidFill>
                  <a:schemeClr val="bg1"/>
                </a:solidFill>
                <a:latin typeface="+mn-lt"/>
              </a:rPr>
              <a:t>Pre-Treatment Estimate </a:t>
            </a:r>
            <a:r>
              <a:rPr lang="en-US" sz="3600" dirty="0">
                <a:solidFill>
                  <a:schemeClr val="bg1"/>
                </a:solidFill>
                <a:latin typeface="+mj-lt"/>
              </a:rPr>
              <a:t>of Benefits</a:t>
            </a:r>
            <a:endParaRPr lang="en-US" sz="3600" dirty="0">
              <a:solidFill>
                <a:schemeClr val="bg1"/>
              </a:solidFill>
              <a:latin typeface="+mn-lt"/>
            </a:endParaRPr>
          </a:p>
        </p:txBody>
      </p:sp>
      <p:sp>
        <p:nvSpPr>
          <p:cNvPr id="3" name="Rectangle 2">
            <a:extLst>
              <a:ext uri="{FF2B5EF4-FFF2-40B4-BE49-F238E27FC236}">
                <a16:creationId xmlns:a16="http://schemas.microsoft.com/office/drawing/2014/main" id="{66F08F0C-71CD-B542-2B4A-18E0F1418021}"/>
              </a:ext>
            </a:extLst>
          </p:cNvPr>
          <p:cNvSpPr/>
          <p:nvPr/>
        </p:nvSpPr>
        <p:spPr>
          <a:xfrm rot="2700000">
            <a:off x="6688225" y="3859047"/>
            <a:ext cx="502154" cy="502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7EB7753-216C-916A-3CC5-1D6D65F3DBBE}"/>
              </a:ext>
            </a:extLst>
          </p:cNvPr>
          <p:cNvSpPr/>
          <p:nvPr/>
        </p:nvSpPr>
        <p:spPr>
          <a:xfrm>
            <a:off x="0" y="1170108"/>
            <a:ext cx="12191999" cy="1046440"/>
          </a:xfrm>
          <a:prstGeom prst="rect">
            <a:avLst/>
          </a:prstGeom>
        </p:spPr>
        <p:txBody>
          <a:bodyPr wrap="square">
            <a:spAutoFit/>
          </a:bodyPr>
          <a:lstStyle/>
          <a:p>
            <a:pPr algn="ctr"/>
            <a:r>
              <a:rPr lang="en-US" sz="3800" b="1" dirty="0"/>
              <a:t>ASK YOUR DENTIST FOR A PRE-TREATMENT ESTIMATE</a:t>
            </a:r>
            <a:br>
              <a:rPr lang="en-US" sz="2400" dirty="0"/>
            </a:br>
            <a:r>
              <a:rPr lang="en-US" sz="2400" dirty="0"/>
              <a:t>When costly procedures are anticipated, know what your share of the costs will be!</a:t>
            </a:r>
          </a:p>
        </p:txBody>
      </p:sp>
      <p:sp>
        <p:nvSpPr>
          <p:cNvPr id="7" name="Content Placeholder 2">
            <a:extLst>
              <a:ext uri="{FF2B5EF4-FFF2-40B4-BE49-F238E27FC236}">
                <a16:creationId xmlns:a16="http://schemas.microsoft.com/office/drawing/2014/main" id="{753216F9-EBC3-6294-D7A6-1D23E5D6B915}"/>
              </a:ext>
            </a:extLst>
          </p:cNvPr>
          <p:cNvSpPr txBox="1">
            <a:spLocks/>
          </p:cNvSpPr>
          <p:nvPr/>
        </p:nvSpPr>
        <p:spPr>
          <a:xfrm>
            <a:off x="518792" y="2880396"/>
            <a:ext cx="6127541" cy="2673133"/>
          </a:xfrm>
          <a:prstGeom prst="rect">
            <a:avLst/>
          </a:prstGeom>
        </p:spPr>
        <p:txBody>
          <a:bodyPr vert="horz" lIns="91440" tIns="45720" rIns="91440" bIns="45720" rtlCol="0">
            <a:noAutofit/>
          </a:bodyPr>
          <a:lstStyle>
            <a:lvl1pPr marL="174621" indent="-174621" algn="l" defTabSz="914377" rtl="0" eaLnBrk="1" latinLnBrk="0" hangingPunct="1">
              <a:spcBef>
                <a:spcPts val="0"/>
              </a:spcBef>
              <a:spcAft>
                <a:spcPts val="600"/>
              </a:spcAft>
              <a:buClr>
                <a:schemeClr val="tx2"/>
              </a:buClr>
              <a:buFont typeface="Arial" panose="020B0604020202020204" pitchFamily="34" charset="0"/>
              <a:buChar char="•"/>
              <a:defRPr sz="2000" kern="1200" baseline="0">
                <a:solidFill>
                  <a:schemeClr val="tx1"/>
                </a:solidFill>
                <a:latin typeface="+mn-lt"/>
                <a:ea typeface="+mn-ea"/>
                <a:cs typeface="+mn-cs"/>
              </a:defRPr>
            </a:lvl1pPr>
            <a:lvl2pPr marL="631810"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2pPr>
            <a:lvl3pPr marL="1088998"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3pPr>
            <a:lvl4pPr marL="1546187"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4pPr>
            <a:lvl5pPr marL="2003375"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buClr>
                <a:srgbClr val="2DB035"/>
              </a:buClr>
            </a:pPr>
            <a:r>
              <a:rPr lang="en-US" sz="2400" dirty="0">
                <a:solidFill>
                  <a:srgbClr val="000000">
                    <a:lumMod val="85000"/>
                    <a:lumOff val="15000"/>
                  </a:srgbClr>
                </a:solidFill>
              </a:rPr>
              <a:t>An advance estimate of benefits</a:t>
            </a:r>
            <a:br>
              <a:rPr lang="en-US" sz="2400" dirty="0">
                <a:solidFill>
                  <a:srgbClr val="000000">
                    <a:lumMod val="85000"/>
                    <a:lumOff val="15000"/>
                  </a:srgbClr>
                </a:solidFill>
              </a:rPr>
            </a:br>
            <a:r>
              <a:rPr lang="en-US" sz="2400" b="1" dirty="0">
                <a:solidFill>
                  <a:srgbClr val="000000">
                    <a:lumMod val="85000"/>
                    <a:lumOff val="15000"/>
                  </a:srgbClr>
                </a:solidFill>
              </a:rPr>
              <a:t>before dental care services are received</a:t>
            </a:r>
            <a:br>
              <a:rPr lang="en-US" sz="2400" b="1" dirty="0">
                <a:solidFill>
                  <a:srgbClr val="000000">
                    <a:lumMod val="85000"/>
                    <a:lumOff val="15000"/>
                  </a:srgbClr>
                </a:solidFill>
              </a:rPr>
            </a:br>
            <a:endParaRPr lang="en-US" sz="900" b="1" dirty="0">
              <a:solidFill>
                <a:srgbClr val="000000">
                  <a:lumMod val="85000"/>
                  <a:lumOff val="15000"/>
                </a:srgbClr>
              </a:solidFill>
            </a:endParaRPr>
          </a:p>
          <a:p>
            <a:pPr lvl="0">
              <a:buClr>
                <a:srgbClr val="2DB035"/>
              </a:buClr>
            </a:pPr>
            <a:r>
              <a:rPr lang="en-US" sz="2400" dirty="0">
                <a:solidFill>
                  <a:srgbClr val="000000">
                    <a:lumMod val="85000"/>
                    <a:lumOff val="15000"/>
                  </a:srgbClr>
                </a:solidFill>
              </a:rPr>
              <a:t>Make sure to get your pre-treatment estimate</a:t>
            </a:r>
            <a:br>
              <a:rPr lang="en-US" sz="2400" dirty="0">
                <a:solidFill>
                  <a:srgbClr val="000000">
                    <a:lumMod val="85000"/>
                    <a:lumOff val="15000"/>
                  </a:srgbClr>
                </a:solidFill>
              </a:rPr>
            </a:br>
            <a:r>
              <a:rPr lang="en-US" sz="2400" b="1" dirty="0">
                <a:solidFill>
                  <a:srgbClr val="000000">
                    <a:lumMod val="85000"/>
                    <a:lumOff val="15000"/>
                  </a:srgbClr>
                </a:solidFill>
              </a:rPr>
              <a:t>in writing </a:t>
            </a:r>
            <a:r>
              <a:rPr lang="en-US" sz="2400" dirty="0">
                <a:solidFill>
                  <a:srgbClr val="000000">
                    <a:lumMod val="85000"/>
                    <a:lumOff val="15000"/>
                  </a:srgbClr>
                </a:solidFill>
              </a:rPr>
              <a:t>(mail or email) from Delta Dental</a:t>
            </a:r>
            <a:br>
              <a:rPr lang="en-US" sz="2400" dirty="0">
                <a:solidFill>
                  <a:srgbClr val="000000">
                    <a:lumMod val="85000"/>
                    <a:lumOff val="15000"/>
                  </a:srgbClr>
                </a:solidFill>
              </a:rPr>
            </a:br>
            <a:r>
              <a:rPr lang="en-US" sz="2400" dirty="0">
                <a:solidFill>
                  <a:srgbClr val="000000">
                    <a:lumMod val="85000"/>
                    <a:lumOff val="15000"/>
                  </a:srgbClr>
                </a:solidFill>
              </a:rPr>
              <a:t>so you know your </a:t>
            </a:r>
            <a:r>
              <a:rPr lang="en-US" sz="2400" b="1" dirty="0">
                <a:solidFill>
                  <a:srgbClr val="000000">
                    <a:lumMod val="85000"/>
                    <a:lumOff val="15000"/>
                  </a:srgbClr>
                </a:solidFill>
              </a:rPr>
              <a:t>out-of-pocket cost</a:t>
            </a:r>
            <a:r>
              <a:rPr lang="en-US" sz="2400" dirty="0">
                <a:solidFill>
                  <a:srgbClr val="000000">
                    <a:lumMod val="85000"/>
                    <a:lumOff val="15000"/>
                  </a:srgbClr>
                </a:solidFill>
              </a:rPr>
              <a:t>!</a:t>
            </a:r>
          </a:p>
          <a:p>
            <a:pPr lvl="0">
              <a:buClr>
                <a:srgbClr val="2DB035"/>
              </a:buClr>
            </a:pPr>
            <a:endParaRPr lang="en-US" sz="900" dirty="0">
              <a:solidFill>
                <a:srgbClr val="000000">
                  <a:lumMod val="85000"/>
                  <a:lumOff val="15000"/>
                </a:srgbClr>
              </a:solidFill>
            </a:endParaRPr>
          </a:p>
          <a:p>
            <a:pPr lvl="0">
              <a:buClr>
                <a:srgbClr val="2DB035"/>
              </a:buClr>
            </a:pPr>
            <a:r>
              <a:rPr lang="en-US" sz="2400" b="1" dirty="0">
                <a:solidFill>
                  <a:srgbClr val="000000">
                    <a:lumMod val="85000"/>
                    <a:lumOff val="15000"/>
                  </a:srgbClr>
                </a:solidFill>
              </a:rPr>
              <a:t>No charge </a:t>
            </a:r>
            <a:r>
              <a:rPr lang="en-US" sz="2400" dirty="0">
                <a:solidFill>
                  <a:srgbClr val="000000">
                    <a:lumMod val="85000"/>
                    <a:lumOff val="15000"/>
                  </a:srgbClr>
                </a:solidFill>
              </a:rPr>
              <a:t>for a pre-treatment estimate!</a:t>
            </a:r>
          </a:p>
        </p:txBody>
      </p:sp>
      <p:cxnSp>
        <p:nvCxnSpPr>
          <p:cNvPr id="8" name="Straight Connector 7">
            <a:extLst>
              <a:ext uri="{FF2B5EF4-FFF2-40B4-BE49-F238E27FC236}">
                <a16:creationId xmlns:a16="http://schemas.microsoft.com/office/drawing/2014/main" id="{7770A8E0-A855-6C72-D148-B0D56059966B}"/>
              </a:ext>
            </a:extLst>
          </p:cNvPr>
          <p:cNvCxnSpPr/>
          <p:nvPr/>
        </p:nvCxnSpPr>
        <p:spPr>
          <a:xfrm>
            <a:off x="749300" y="2311877"/>
            <a:ext cx="10718800" cy="0"/>
          </a:xfrm>
          <a:prstGeom prst="line">
            <a:avLst/>
          </a:prstGeom>
        </p:spPr>
        <p:style>
          <a:lnRef idx="1">
            <a:schemeClr val="dk1"/>
          </a:lnRef>
          <a:fillRef idx="0">
            <a:schemeClr val="dk1"/>
          </a:fillRef>
          <a:effectRef idx="0">
            <a:schemeClr val="dk1"/>
          </a:effectRef>
          <a:fontRef idx="minor">
            <a:schemeClr val="tx1"/>
          </a:fontRef>
        </p:style>
      </p:cxnSp>
      <p:sp>
        <p:nvSpPr>
          <p:cNvPr id="11" name="Slide Number Placeholder 10">
            <a:extLst>
              <a:ext uri="{FF2B5EF4-FFF2-40B4-BE49-F238E27FC236}">
                <a16:creationId xmlns:a16="http://schemas.microsoft.com/office/drawing/2014/main" id="{A9BD70CC-F251-C356-2E06-A0149C668288}"/>
              </a:ext>
            </a:extLst>
          </p:cNvPr>
          <p:cNvSpPr>
            <a:spLocks noGrp="1"/>
          </p:cNvSpPr>
          <p:nvPr>
            <p:ph type="sldNum" sz="quarter" idx="12"/>
          </p:nvPr>
        </p:nvSpPr>
        <p:spPr/>
        <p:txBody>
          <a:bodyPr/>
          <a:lstStyle/>
          <a:p>
            <a:fld id="{DED688D6-E832-4F5A-9FCD-B8DEDCA6DC61}" type="slidenum">
              <a:rPr lang="en-US" smtClean="0"/>
              <a:pPr/>
              <a:t>8</a:t>
            </a:fld>
            <a:endParaRPr lang="en-US" dirty="0"/>
          </a:p>
        </p:txBody>
      </p:sp>
      <p:pic>
        <p:nvPicPr>
          <p:cNvPr id="18" name="Picture 17" descr="A green sign with a stick&#10;&#10;Description automatically generated">
            <a:extLst>
              <a:ext uri="{FF2B5EF4-FFF2-40B4-BE49-F238E27FC236}">
                <a16:creationId xmlns:a16="http://schemas.microsoft.com/office/drawing/2014/main" id="{0393B5F9-0923-8BB0-81CE-060DCAF00C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4971" y="2496457"/>
            <a:ext cx="5254172" cy="3614057"/>
          </a:xfrm>
          <a:prstGeom prst="rect">
            <a:avLst/>
          </a:prstGeom>
        </p:spPr>
      </p:pic>
      <p:sp>
        <p:nvSpPr>
          <p:cNvPr id="19" name="Title 1">
            <a:extLst>
              <a:ext uri="{FF2B5EF4-FFF2-40B4-BE49-F238E27FC236}">
                <a16:creationId xmlns:a16="http://schemas.microsoft.com/office/drawing/2014/main" id="{67B9A6C9-3BC1-2AE0-D1F6-68BE25713D47}"/>
              </a:ext>
            </a:extLst>
          </p:cNvPr>
          <p:cNvSpPr txBox="1">
            <a:spLocks/>
          </p:cNvSpPr>
          <p:nvPr/>
        </p:nvSpPr>
        <p:spPr>
          <a:xfrm>
            <a:off x="6763852" y="3028277"/>
            <a:ext cx="4787017" cy="2327495"/>
          </a:xfrm>
          <a:prstGeom prst="rect">
            <a:avLst/>
          </a:prstGeom>
        </p:spPr>
        <p:txBody>
          <a:bodyPr vert="horz" lIns="91440" tIns="45720" rIns="91440" bIns="45720" rtlCol="0" anchor="t">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lvl="0" algn="ctr"/>
            <a:br>
              <a:rPr lang="en-US" sz="1100" b="1" dirty="0">
                <a:solidFill>
                  <a:schemeClr val="bg1"/>
                </a:solidFill>
                <a:latin typeface="+mn-lt"/>
              </a:rPr>
            </a:br>
            <a:r>
              <a:rPr lang="en-US" sz="4400" b="1" dirty="0">
                <a:solidFill>
                  <a:schemeClr val="bg1"/>
                </a:solidFill>
                <a:latin typeface="+mn-lt"/>
              </a:rPr>
              <a:t>You’re entitled to a pre-treatment estimate!</a:t>
            </a:r>
          </a:p>
          <a:p>
            <a:pPr lvl="0" algn="ctr"/>
            <a:endParaRPr lang="en-US" sz="4000" b="1" u="sng" dirty="0">
              <a:solidFill>
                <a:schemeClr val="bg1"/>
              </a:solidFill>
              <a:latin typeface="+mn-lt"/>
            </a:endParaRPr>
          </a:p>
        </p:txBody>
      </p:sp>
      <p:sp>
        <p:nvSpPr>
          <p:cNvPr id="20" name="Oval 19">
            <a:extLst>
              <a:ext uri="{FF2B5EF4-FFF2-40B4-BE49-F238E27FC236}">
                <a16:creationId xmlns:a16="http://schemas.microsoft.com/office/drawing/2014/main" id="{8EC93BEB-2B6A-3F9E-DDEB-49B4BC4FA67B}"/>
              </a:ext>
            </a:extLst>
          </p:cNvPr>
          <p:cNvSpPr/>
          <p:nvPr/>
        </p:nvSpPr>
        <p:spPr>
          <a:xfrm>
            <a:off x="6894286" y="3048000"/>
            <a:ext cx="174172" cy="1741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FE29982-A97A-C1C6-48FA-9716AB43D88A}"/>
              </a:ext>
            </a:extLst>
          </p:cNvPr>
          <p:cNvSpPr/>
          <p:nvPr/>
        </p:nvSpPr>
        <p:spPr>
          <a:xfrm>
            <a:off x="11248572" y="3048000"/>
            <a:ext cx="174172" cy="1741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7BFA6C3-F4F0-9F41-837C-6EEEC90D6B18}"/>
              </a:ext>
            </a:extLst>
          </p:cNvPr>
          <p:cNvSpPr/>
          <p:nvPr/>
        </p:nvSpPr>
        <p:spPr>
          <a:xfrm>
            <a:off x="6894286" y="5181600"/>
            <a:ext cx="174172" cy="1741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EE53D3-F2D7-873D-8FDA-69D1FEEFFF16}"/>
              </a:ext>
            </a:extLst>
          </p:cNvPr>
          <p:cNvSpPr/>
          <p:nvPr/>
        </p:nvSpPr>
        <p:spPr>
          <a:xfrm>
            <a:off x="11248572" y="5181600"/>
            <a:ext cx="174172" cy="1741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3">
            <a:extLst>
              <a:ext uri="{FF2B5EF4-FFF2-40B4-BE49-F238E27FC236}">
                <a16:creationId xmlns:a16="http://schemas.microsoft.com/office/drawing/2014/main" id="{A96FFC9A-6086-5663-D232-BE07FF0AF192}"/>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is owned by Delta Dental Plan of New Mexico and is intended solely for educational purposes only.</a:t>
            </a:r>
          </a:p>
        </p:txBody>
      </p:sp>
    </p:spTree>
    <p:extLst>
      <p:ext uri="{BB962C8B-B14F-4D97-AF65-F5344CB8AC3E}">
        <p14:creationId xmlns:p14="http://schemas.microsoft.com/office/powerpoint/2010/main" val="877299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F08F0C-71CD-B542-2B4A-18E0F1418021}"/>
              </a:ext>
            </a:extLst>
          </p:cNvPr>
          <p:cNvSpPr/>
          <p:nvPr/>
        </p:nvSpPr>
        <p:spPr>
          <a:xfrm rot="2700000">
            <a:off x="6688225" y="3859047"/>
            <a:ext cx="502154" cy="502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A9BD70CC-F251-C356-2E06-A0149C668288}"/>
              </a:ext>
            </a:extLst>
          </p:cNvPr>
          <p:cNvSpPr>
            <a:spLocks noGrp="1"/>
          </p:cNvSpPr>
          <p:nvPr>
            <p:ph type="sldNum" sz="quarter" idx="12"/>
          </p:nvPr>
        </p:nvSpPr>
        <p:spPr/>
        <p:txBody>
          <a:bodyPr/>
          <a:lstStyle/>
          <a:p>
            <a:fld id="{DED688D6-E832-4F5A-9FCD-B8DEDCA6DC61}" type="slidenum">
              <a:rPr lang="en-US" smtClean="0"/>
              <a:pPr/>
              <a:t>9</a:t>
            </a:fld>
            <a:endParaRPr lang="en-US" dirty="0"/>
          </a:p>
        </p:txBody>
      </p:sp>
      <p:sp>
        <p:nvSpPr>
          <p:cNvPr id="19" name="Title 1">
            <a:extLst>
              <a:ext uri="{FF2B5EF4-FFF2-40B4-BE49-F238E27FC236}">
                <a16:creationId xmlns:a16="http://schemas.microsoft.com/office/drawing/2014/main" id="{67B9A6C9-3BC1-2AE0-D1F6-68BE25713D47}"/>
              </a:ext>
            </a:extLst>
          </p:cNvPr>
          <p:cNvSpPr txBox="1">
            <a:spLocks/>
          </p:cNvSpPr>
          <p:nvPr/>
        </p:nvSpPr>
        <p:spPr>
          <a:xfrm>
            <a:off x="6763852" y="3028277"/>
            <a:ext cx="4787017" cy="2327495"/>
          </a:xfrm>
          <a:prstGeom prst="rect">
            <a:avLst/>
          </a:prstGeom>
        </p:spPr>
        <p:txBody>
          <a:bodyPr vert="horz" lIns="91440" tIns="45720" rIns="91440" bIns="45720" rtlCol="0" anchor="t">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lvl="0" algn="ctr"/>
            <a:br>
              <a:rPr lang="en-US" sz="1100" b="1" dirty="0">
                <a:solidFill>
                  <a:schemeClr val="bg1"/>
                </a:solidFill>
                <a:latin typeface="+mn-lt"/>
              </a:rPr>
            </a:br>
            <a:r>
              <a:rPr lang="en-US" sz="4400" b="1" dirty="0">
                <a:solidFill>
                  <a:schemeClr val="bg1"/>
                </a:solidFill>
                <a:latin typeface="+mn-lt"/>
              </a:rPr>
              <a:t>You’re entitled to a pre-treatment estimate!</a:t>
            </a:r>
          </a:p>
          <a:p>
            <a:pPr lvl="0" algn="ctr"/>
            <a:endParaRPr lang="en-US" sz="4000" b="1" u="sng" dirty="0">
              <a:solidFill>
                <a:schemeClr val="bg1"/>
              </a:solidFill>
              <a:latin typeface="+mn-lt"/>
            </a:endParaRPr>
          </a:p>
        </p:txBody>
      </p:sp>
      <p:sp>
        <p:nvSpPr>
          <p:cNvPr id="20" name="Oval 19">
            <a:extLst>
              <a:ext uri="{FF2B5EF4-FFF2-40B4-BE49-F238E27FC236}">
                <a16:creationId xmlns:a16="http://schemas.microsoft.com/office/drawing/2014/main" id="{8EC93BEB-2B6A-3F9E-DDEB-49B4BC4FA67B}"/>
              </a:ext>
            </a:extLst>
          </p:cNvPr>
          <p:cNvSpPr/>
          <p:nvPr/>
        </p:nvSpPr>
        <p:spPr>
          <a:xfrm>
            <a:off x="6894286" y="3048000"/>
            <a:ext cx="174172" cy="1741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FE29982-A97A-C1C6-48FA-9716AB43D88A}"/>
              </a:ext>
            </a:extLst>
          </p:cNvPr>
          <p:cNvSpPr/>
          <p:nvPr/>
        </p:nvSpPr>
        <p:spPr>
          <a:xfrm>
            <a:off x="11248572" y="3048000"/>
            <a:ext cx="174172" cy="1741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7BFA6C3-F4F0-9F41-837C-6EEEC90D6B18}"/>
              </a:ext>
            </a:extLst>
          </p:cNvPr>
          <p:cNvSpPr/>
          <p:nvPr/>
        </p:nvSpPr>
        <p:spPr>
          <a:xfrm>
            <a:off x="6894286" y="5181600"/>
            <a:ext cx="174172" cy="1741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EE53D3-F2D7-873D-8FDA-69D1FEEFFF16}"/>
              </a:ext>
            </a:extLst>
          </p:cNvPr>
          <p:cNvSpPr/>
          <p:nvPr/>
        </p:nvSpPr>
        <p:spPr>
          <a:xfrm>
            <a:off x="11248572" y="5181600"/>
            <a:ext cx="174172" cy="1741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3">
            <a:extLst>
              <a:ext uri="{FF2B5EF4-FFF2-40B4-BE49-F238E27FC236}">
                <a16:creationId xmlns:a16="http://schemas.microsoft.com/office/drawing/2014/main" id="{A96FFC9A-6086-5663-D232-BE07FF0AF192}"/>
              </a:ext>
            </a:extLst>
          </p:cNvPr>
          <p:cNvSpPr>
            <a:spLocks noGrp="1"/>
          </p:cNvSpPr>
          <p:nvPr>
            <p:ph type="ftr" sz="quarter" idx="4294967295"/>
          </p:nvPr>
        </p:nvSpPr>
        <p:spPr>
          <a:xfrm>
            <a:off x="2003471" y="6371060"/>
            <a:ext cx="8091054" cy="365125"/>
          </a:xfrm>
        </p:spPr>
        <p:txBody>
          <a:bodyPr/>
          <a:lstStyle>
            <a:lvl1pPr>
              <a:defRPr sz="1000"/>
            </a:lvl1pPr>
          </a:lstStyle>
          <a:p>
            <a:r>
              <a:rPr lang="en-US" dirty="0"/>
              <a:t>This intellectual property is owned by Delta Dental Plan of New Mexico and is intended solely for educational purposes only.</a:t>
            </a:r>
          </a:p>
        </p:txBody>
      </p:sp>
      <p:sp>
        <p:nvSpPr>
          <p:cNvPr id="5" name="Title 1">
            <a:extLst>
              <a:ext uri="{FF2B5EF4-FFF2-40B4-BE49-F238E27FC236}">
                <a16:creationId xmlns:a16="http://schemas.microsoft.com/office/drawing/2014/main" id="{E0EC7CB3-7670-292D-38D1-ABC0335EF4F1}"/>
              </a:ext>
            </a:extLst>
          </p:cNvPr>
          <p:cNvSpPr txBox="1">
            <a:spLocks/>
          </p:cNvSpPr>
          <p:nvPr/>
        </p:nvSpPr>
        <p:spPr>
          <a:xfrm>
            <a:off x="312738" y="1"/>
            <a:ext cx="10221150" cy="980900"/>
          </a:xfrm>
          <a:prstGeom prst="rect">
            <a:avLst/>
          </a:prstGeom>
        </p:spPr>
        <p:txBody>
          <a:bodyPr vert="horz" lIns="91440" tIns="45720" rIns="91440" bIns="45720" rtlCol="0" anchor="ctr">
            <a:noAutofit/>
          </a:bodyPr>
          <a:lstStyle>
            <a:lvl1pPr algn="l" defTabSz="914377" rtl="0" eaLnBrk="1" latinLnBrk="0" hangingPunct="1">
              <a:spcBef>
                <a:spcPct val="0"/>
              </a:spcBef>
              <a:buNone/>
              <a:defRPr sz="3200" kern="1200" baseline="0">
                <a:solidFill>
                  <a:schemeClr val="tx2"/>
                </a:solidFill>
                <a:latin typeface="Calibri Light" panose="020F0302020204030204" pitchFamily="34" charset="0"/>
                <a:ea typeface="+mj-ea"/>
                <a:cs typeface="+mj-cs"/>
              </a:defRPr>
            </a:lvl1pPr>
          </a:lstStyle>
          <a:p>
            <a:pPr>
              <a:defRPr/>
            </a:pPr>
            <a:r>
              <a:rPr lang="en-US" sz="3600" dirty="0">
                <a:solidFill>
                  <a:schemeClr val="bg1"/>
                </a:solidFill>
                <a:latin typeface="+mj-lt"/>
              </a:rPr>
              <a:t>Your Delta Dental </a:t>
            </a:r>
            <a:r>
              <a:rPr lang="en-US" sz="3600" b="1" dirty="0">
                <a:solidFill>
                  <a:schemeClr val="bg1"/>
                </a:solidFill>
                <a:latin typeface="+mn-lt"/>
              </a:rPr>
              <a:t>Evidence Based Dentistry </a:t>
            </a:r>
            <a:r>
              <a:rPr lang="en-US" sz="3600" dirty="0">
                <a:solidFill>
                  <a:schemeClr val="bg1"/>
                </a:solidFill>
                <a:latin typeface="+mj-lt"/>
              </a:rPr>
              <a:t>(EBD)</a:t>
            </a:r>
            <a:endParaRPr lang="en-US" sz="3600" dirty="0">
              <a:solidFill>
                <a:schemeClr val="bg1"/>
              </a:solidFill>
              <a:latin typeface="+mn-lt"/>
            </a:endParaRPr>
          </a:p>
        </p:txBody>
      </p:sp>
      <p:sp>
        <p:nvSpPr>
          <p:cNvPr id="9" name="Content Placeholder 2">
            <a:extLst>
              <a:ext uri="{FF2B5EF4-FFF2-40B4-BE49-F238E27FC236}">
                <a16:creationId xmlns:a16="http://schemas.microsoft.com/office/drawing/2014/main" id="{1BD667CD-0220-4F77-2A45-163A13A4DF78}"/>
              </a:ext>
            </a:extLst>
          </p:cNvPr>
          <p:cNvSpPr txBox="1">
            <a:spLocks/>
          </p:cNvSpPr>
          <p:nvPr/>
        </p:nvSpPr>
        <p:spPr>
          <a:xfrm>
            <a:off x="381000" y="1353496"/>
            <a:ext cx="7616052" cy="4667925"/>
          </a:xfrm>
          <a:prstGeom prst="rect">
            <a:avLst/>
          </a:prstGeom>
        </p:spPr>
        <p:txBody>
          <a:bodyPr vert="horz" lIns="91440" tIns="45720" rIns="91440" bIns="45720" rtlCol="0">
            <a:noAutofit/>
          </a:bodyPr>
          <a:lstStyle>
            <a:lvl1pPr marL="174621" indent="-174621" algn="l" defTabSz="914377" rtl="0" eaLnBrk="1" latinLnBrk="0" hangingPunct="1">
              <a:spcBef>
                <a:spcPts val="0"/>
              </a:spcBef>
              <a:spcAft>
                <a:spcPts val="600"/>
              </a:spcAft>
              <a:buClr>
                <a:schemeClr val="tx2"/>
              </a:buClr>
              <a:buFont typeface="Arial" panose="020B0604020202020204" pitchFamily="34" charset="0"/>
              <a:buChar char="•"/>
              <a:defRPr sz="2000" kern="1200" baseline="0">
                <a:solidFill>
                  <a:schemeClr val="tx1"/>
                </a:solidFill>
                <a:latin typeface="+mn-lt"/>
                <a:ea typeface="+mn-ea"/>
                <a:cs typeface="+mn-cs"/>
              </a:defRPr>
            </a:lvl1pPr>
            <a:lvl2pPr marL="631810"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2pPr>
            <a:lvl3pPr marL="1088998"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3pPr>
            <a:lvl4pPr marL="1546187"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4pPr>
            <a:lvl5pPr marL="2003375"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Clr>
                <a:srgbClr val="2DB035"/>
              </a:buClr>
              <a:buNone/>
            </a:pPr>
            <a:r>
              <a:rPr lang="en-US" sz="2400" b="1" dirty="0">
                <a:solidFill>
                  <a:srgbClr val="000000">
                    <a:lumMod val="85000"/>
                    <a:lumOff val="15000"/>
                  </a:srgbClr>
                </a:solidFill>
              </a:rPr>
              <a:t>Evidence Based Dentistry</a:t>
            </a:r>
          </a:p>
          <a:p>
            <a:pPr>
              <a:buClr>
                <a:srgbClr val="2DB035"/>
              </a:buClr>
            </a:pPr>
            <a:r>
              <a:rPr lang="en-US" sz="1800" b="1" dirty="0">
                <a:solidFill>
                  <a:srgbClr val="000000">
                    <a:lumMod val="85000"/>
                    <a:lumOff val="15000"/>
                  </a:srgbClr>
                </a:solidFill>
              </a:rPr>
              <a:t>Provides members with specified medical conditions may be eligible for additional cleanings (up to 4 total a year) or fluoride treatment.</a:t>
            </a:r>
          </a:p>
          <a:p>
            <a:pPr lvl="1">
              <a:buClr>
                <a:srgbClr val="2DB035"/>
              </a:buClr>
              <a:buFont typeface="Arial" panose="020B0604020202020204" pitchFamily="34" charset="0"/>
              <a:buChar char="•"/>
            </a:pPr>
            <a:r>
              <a:rPr lang="en-US" sz="1800" dirty="0">
                <a:solidFill>
                  <a:srgbClr val="000000">
                    <a:lumMod val="85000"/>
                    <a:lumOff val="15000"/>
                  </a:srgbClr>
                </a:solidFill>
              </a:rPr>
              <a:t>People with diabetes </a:t>
            </a:r>
            <a:r>
              <a:rPr lang="en-US" sz="1800" b="1" u="sng" dirty="0">
                <a:solidFill>
                  <a:srgbClr val="000000">
                    <a:lumMod val="85000"/>
                    <a:lumOff val="15000"/>
                  </a:srgbClr>
                </a:solidFill>
              </a:rPr>
              <a:t>AND</a:t>
            </a:r>
            <a:r>
              <a:rPr lang="en-US" sz="1800" dirty="0">
                <a:solidFill>
                  <a:srgbClr val="000000">
                    <a:lumMod val="85000"/>
                    <a:lumOff val="15000"/>
                  </a:srgbClr>
                </a:solidFill>
              </a:rPr>
              <a:t> periodontal (gum) disease</a:t>
            </a:r>
          </a:p>
          <a:p>
            <a:pPr lvl="1">
              <a:buClr>
                <a:srgbClr val="2DB035"/>
              </a:buClr>
              <a:buFont typeface="Arial" panose="020B0604020202020204" pitchFamily="34" charset="0"/>
              <a:buChar char="•"/>
            </a:pPr>
            <a:r>
              <a:rPr lang="en-US" sz="1800" dirty="0">
                <a:solidFill>
                  <a:srgbClr val="000000">
                    <a:lumMod val="85000"/>
                    <a:lumOff val="15000"/>
                  </a:srgbClr>
                </a:solidFill>
              </a:rPr>
              <a:t> Women who are pregnant </a:t>
            </a:r>
            <a:r>
              <a:rPr lang="en-US" sz="1800" b="1" u="sng" dirty="0">
                <a:solidFill>
                  <a:srgbClr val="000000">
                    <a:lumMod val="85000"/>
                    <a:lumOff val="15000"/>
                  </a:srgbClr>
                </a:solidFill>
              </a:rPr>
              <a:t>AND</a:t>
            </a:r>
            <a:r>
              <a:rPr lang="en-US" sz="1800" dirty="0">
                <a:solidFill>
                  <a:srgbClr val="000000">
                    <a:lumMod val="85000"/>
                    <a:lumOff val="15000"/>
                  </a:srgbClr>
                </a:solidFill>
              </a:rPr>
              <a:t> have periodontal (gum) disease</a:t>
            </a:r>
          </a:p>
          <a:p>
            <a:pPr lvl="1">
              <a:buClr>
                <a:srgbClr val="2DB035"/>
              </a:buClr>
              <a:buFont typeface="Arial" panose="020B0604020202020204" pitchFamily="34" charset="0"/>
              <a:buChar char="•"/>
            </a:pPr>
            <a:r>
              <a:rPr lang="en-US" sz="1800" dirty="0">
                <a:solidFill>
                  <a:srgbClr val="000000">
                    <a:lumMod val="85000"/>
                    <a:lumOff val="15000"/>
                  </a:srgbClr>
                </a:solidFill>
              </a:rPr>
              <a:t> People with certain heart conditions that put them at high or moderate risk for infective endocarditis, a potentially deadly heart infection</a:t>
            </a:r>
          </a:p>
          <a:p>
            <a:pPr lvl="1">
              <a:buClr>
                <a:srgbClr val="2DB035"/>
              </a:buClr>
              <a:buFont typeface="Arial" panose="020B0604020202020204" pitchFamily="34" charset="0"/>
              <a:buChar char="•"/>
            </a:pPr>
            <a:r>
              <a:rPr lang="en-US" sz="1800" dirty="0">
                <a:solidFill>
                  <a:srgbClr val="000000">
                    <a:lumMod val="85000"/>
                    <a:lumOff val="15000"/>
                  </a:srgbClr>
                </a:solidFill>
              </a:rPr>
              <a:t>People with kidney failure or who are undergoing dialysis</a:t>
            </a:r>
          </a:p>
          <a:p>
            <a:pPr lvl="1">
              <a:buClr>
                <a:srgbClr val="2DB035"/>
              </a:buClr>
              <a:buFont typeface="Arial" panose="020B0604020202020204" pitchFamily="34" charset="0"/>
              <a:buChar char="•"/>
            </a:pPr>
            <a:r>
              <a:rPr lang="en-US" sz="1800" dirty="0">
                <a:solidFill>
                  <a:srgbClr val="000000">
                    <a:lumMod val="85000"/>
                    <a:lumOff val="15000"/>
                  </a:srgbClr>
                </a:solidFill>
              </a:rPr>
              <a:t>People with suppressed immune systems due to chemotherapy and/or radiation treatment, HIV positive status, organ transplant, and/or stem cell (bone marrow) transplant</a:t>
            </a:r>
            <a:br>
              <a:rPr lang="en-US" sz="1800" dirty="0">
                <a:solidFill>
                  <a:srgbClr val="000000">
                    <a:lumMod val="85000"/>
                    <a:lumOff val="15000"/>
                  </a:srgbClr>
                </a:solidFill>
              </a:rPr>
            </a:br>
            <a:endParaRPr lang="en-US" sz="1800" dirty="0">
              <a:solidFill>
                <a:srgbClr val="000000">
                  <a:lumMod val="85000"/>
                  <a:lumOff val="15000"/>
                </a:srgbClr>
              </a:solidFill>
            </a:endParaRPr>
          </a:p>
          <a:p>
            <a:pPr marL="0" lvl="0" indent="0">
              <a:buClr>
                <a:srgbClr val="2DB035"/>
              </a:buClr>
              <a:buNone/>
            </a:pPr>
            <a:r>
              <a:rPr lang="en-US" sz="1800" b="1" dirty="0">
                <a:solidFill>
                  <a:srgbClr val="2DB035"/>
                </a:solidFill>
              </a:rPr>
              <a:t>Talk with your Provider if you qualify under one of these medical conditions. They will include the required documentation with the claim submission. </a:t>
            </a:r>
          </a:p>
          <a:p>
            <a:pPr marL="457189" lvl="1" indent="0">
              <a:buClr>
                <a:srgbClr val="2DB035"/>
              </a:buClr>
              <a:buNone/>
            </a:pPr>
            <a:br>
              <a:rPr lang="en-US" sz="2400" b="1" dirty="0">
                <a:solidFill>
                  <a:srgbClr val="000000">
                    <a:lumMod val="85000"/>
                    <a:lumOff val="15000"/>
                  </a:srgbClr>
                </a:solidFill>
              </a:rPr>
            </a:br>
            <a:endParaRPr lang="en-US" sz="2400" b="1" dirty="0">
              <a:solidFill>
                <a:srgbClr val="000000">
                  <a:lumMod val="85000"/>
                  <a:lumOff val="15000"/>
                </a:srgbClr>
              </a:solidFill>
            </a:endParaRPr>
          </a:p>
        </p:txBody>
      </p:sp>
      <p:pic>
        <p:nvPicPr>
          <p:cNvPr id="10" name="Picture 9" descr="A close-up of a person smiling&#10;&#10;Description automatically generated">
            <a:extLst>
              <a:ext uri="{FF2B5EF4-FFF2-40B4-BE49-F238E27FC236}">
                <a16:creationId xmlns:a16="http://schemas.microsoft.com/office/drawing/2014/main" id="{94F947F4-72D5-471E-56F5-EC986B65A4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0737" y="1181406"/>
            <a:ext cx="3870263" cy="5008575"/>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568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SONM">
      <a:dk1>
        <a:srgbClr val="000000"/>
      </a:dk1>
      <a:lt1>
        <a:srgbClr val="FFFFFF"/>
      </a:lt1>
      <a:dk2>
        <a:srgbClr val="057D8E"/>
      </a:dk2>
      <a:lt2>
        <a:srgbClr val="E7E6E6"/>
      </a:lt2>
      <a:accent1>
        <a:srgbClr val="E9C73C"/>
      </a:accent1>
      <a:accent2>
        <a:srgbClr val="D8892A"/>
      </a:accent2>
      <a:accent3>
        <a:srgbClr val="A3CF47"/>
      </a:accent3>
      <a:accent4>
        <a:srgbClr val="0CA3C3"/>
      </a:accent4>
      <a:accent5>
        <a:srgbClr val="FFFFFF"/>
      </a:accent5>
      <a:accent6>
        <a:srgbClr val="FFFFFF"/>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2f3e950-357d-49cc-b9c8-41d5644d3760" xsi:nil="true"/>
    <Date xmlns="c2f3e950-357d-49cc-b9c8-41d5644d3760" xsi:nil="true"/>
    <_Flow_SignoffStatus xmlns="c2f3e950-357d-49cc-b9c8-41d5644d3760" xsi:nil="true"/>
    <Person xmlns="c2f3e950-357d-49cc-b9c8-41d5644d3760">
      <UserInfo>
        <DisplayName/>
        <AccountId xsi:nil="true"/>
        <AccountType/>
      </UserInfo>
    </Person>
    <What_x003f_ xmlns="c2f3e950-357d-49cc-b9c8-41d5644d3760" xsi:nil="true"/>
    <SharedWithUsers xmlns="2a7ce3da-90e1-491b-8469-48556ce8e245">
      <UserInfo>
        <DisplayName/>
        <AccountId xsi:nil="true"/>
        <AccountType/>
      </UserInfo>
    </SharedWithUsers>
    <lcf76f155ced4ddcb4097134ff3c332f xmlns="c2f3e950-357d-49cc-b9c8-41d5644d3760">
      <Terms xmlns="http://schemas.microsoft.com/office/infopath/2007/PartnerControls"/>
    </lcf76f155ced4ddcb4097134ff3c332f>
    <TaxCatchAll xmlns="2a7ce3da-90e1-491b-8469-48556ce8e24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83EE8093FD5C4FB5EDEC90B7F1F08F" ma:contentTypeVersion="25" ma:contentTypeDescription="Create a new document." ma:contentTypeScope="" ma:versionID="1b4a3354614017664e3d92c1e7271854">
  <xsd:schema xmlns:xsd="http://www.w3.org/2001/XMLSchema" xmlns:xs="http://www.w3.org/2001/XMLSchema" xmlns:p="http://schemas.microsoft.com/office/2006/metadata/properties" xmlns:ns2="c2f3e950-357d-49cc-b9c8-41d5644d3760" xmlns:ns3="2a7ce3da-90e1-491b-8469-48556ce8e245" targetNamespace="http://schemas.microsoft.com/office/2006/metadata/properties" ma:root="true" ma:fieldsID="db8a7e0bf3f137f3929bf09a17a7647e" ns2:_="" ns3:_="">
    <xsd:import namespace="c2f3e950-357d-49cc-b9c8-41d5644d3760"/>
    <xsd:import namespace="2a7ce3da-90e1-491b-8469-48556ce8e245"/>
    <xsd:element name="properties">
      <xsd:complexType>
        <xsd:sequence>
          <xsd:element name="documentManagement">
            <xsd:complexType>
              <xsd:all>
                <xsd:element ref="ns2:Date" minOccurs="0"/>
                <xsd:element ref="ns2:_Flow_SignoffStatus" minOccurs="0"/>
                <xsd:element ref="ns2:Person" minOccurs="0"/>
                <xsd:element ref="ns2:What_x003f_"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f3e950-357d-49cc-b9c8-41d5644d3760" elementFormDefault="qualified">
    <xsd:import namespace="http://schemas.microsoft.com/office/2006/documentManagement/types"/>
    <xsd:import namespace="http://schemas.microsoft.com/office/infopath/2007/PartnerControls"/>
    <xsd:element name="Date" ma:index="2" nillable="true" ma:displayName="Date" ma:format="DateOnly" ma:internalName="Date" ma:readOnly="false">
      <xsd:simpleType>
        <xsd:restriction base="dms:DateTime"/>
      </xsd:simpleType>
    </xsd:element>
    <xsd:element name="_Flow_SignoffStatus" ma:index="3" nillable="true" ma:displayName="Sign-off status" ma:internalName="Sign_x002d_off_x0020_status" ma:readOnly="false">
      <xsd:simpleType>
        <xsd:restriction base="dms:Text"/>
      </xsd:simpleType>
    </xsd:element>
    <xsd:element name="Person" ma:index="4" nillable="true" ma:displayName="Person" ma:format="Dropdown" ma:list="UserInfo" ma:SharePointGroup="0" ma:internalName="Person"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What_x003f_" ma:index="6" nillable="true" ma:displayName="What?" ma:hidden="true" ma:internalName="What_x003f_">
      <xsd:simpleType>
        <xsd:restriction base="dms:Note"/>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hidden="true" ma:internalName="MediaServiceAutoTags" ma:readOnly="true">
      <xsd:simpleType>
        <xsd:restriction base="dms:Text"/>
      </xsd:simpleType>
    </xsd:element>
    <xsd:element name="MediaServiceOCR" ma:index="11" nillable="true" ma:displayName="Extracted Text" ma:hidden="true" ma:internalName="MediaServiceOCR"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hidden="true"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c5cab86-9d7d-45f2-8493-300df146e4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ce3da-90e1-491b-8469-48556ce8e245" elementFormDefault="qualified">
    <xsd:import namespace="http://schemas.microsoft.com/office/2006/documentManagement/types"/>
    <xsd:import namespace="http://schemas.microsoft.com/office/infopath/2007/PartnerControls"/>
    <xsd:element name="SharedWithUsers" ma:index="15"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76370610-5d35-403e-ad64-5c7fad379327}" ma:internalName="TaxCatchAll" ma:readOnly="false" ma:showField="CatchAllData" ma:web="2a7ce3da-90e1-491b-8469-48556ce8e2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80B064-57FF-4454-96D8-FE0EE42C7003}">
  <ds:schemaRefs>
    <ds:schemaRef ds:uri="http://schemas.microsoft.com/sharepoint/v3/contenttype/forms"/>
  </ds:schemaRefs>
</ds:datastoreItem>
</file>

<file path=customXml/itemProps2.xml><?xml version="1.0" encoding="utf-8"?>
<ds:datastoreItem xmlns:ds="http://schemas.openxmlformats.org/officeDocument/2006/customXml" ds:itemID="{BCDCFDFA-C126-45B2-8018-1828ED54F5F4}">
  <ds:schemaRefs>
    <ds:schemaRef ds:uri="http://purl.org/dc/elements/1.1/"/>
    <ds:schemaRef ds:uri="http://schemas.microsoft.com/office/2006/documentManagement/types"/>
    <ds:schemaRef ds:uri="http://purl.org/dc/terms/"/>
    <ds:schemaRef ds:uri="http://schemas.openxmlformats.org/package/2006/metadata/core-properties"/>
    <ds:schemaRef ds:uri="http://www.w3.org/XML/1998/namespace"/>
    <ds:schemaRef ds:uri="http://schemas.microsoft.com/office/2006/metadata/properties"/>
    <ds:schemaRef ds:uri="2a7ce3da-90e1-491b-8469-48556ce8e245"/>
    <ds:schemaRef ds:uri="c2f3e950-357d-49cc-b9c8-41d5644d3760"/>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749E94F1-D216-45ED-B99F-6C65C196003D}">
  <ds:schemaRefs>
    <ds:schemaRef ds:uri="2a7ce3da-90e1-491b-8469-48556ce8e245"/>
    <ds:schemaRef ds:uri="c2f3e950-357d-49cc-b9c8-41d5644d37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15326</TotalTime>
  <Words>1710</Words>
  <Application>Microsoft Office PowerPoint</Application>
  <PresentationFormat>Widescreen</PresentationFormat>
  <Paragraphs>160</Paragraphs>
  <Slides>15</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Aptos</vt:lpstr>
      <vt:lpstr>Aptos Display</vt:lpstr>
      <vt:lpstr>Arial</vt:lpstr>
      <vt:lpstr>Calibri</vt:lpstr>
      <vt:lpstr>Calibri Light</vt:lpstr>
      <vt:lpstr>Symbol</vt:lpstr>
      <vt:lpstr>Times New Roman</vt:lpstr>
      <vt:lpstr>Wingdings</vt:lpstr>
      <vt:lpstr>Office Theme</vt:lpstr>
      <vt:lpstr>Custom Design</vt:lpstr>
      <vt:lpstr>1_Office Theme</vt:lpstr>
      <vt:lpstr>2025 Benefits Information:  Dental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time. We look forward to continuing to serving you.</vt:lpstr>
    </vt:vector>
  </TitlesOfParts>
  <Company>RHSC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Member Portal Access</dc:title>
  <dc:creator>Genia Chambellan</dc:creator>
  <cp:lastModifiedBy>Anthony Moya</cp:lastModifiedBy>
  <cp:revision>34</cp:revision>
  <cp:lastPrinted>2024-08-06T14:05:36Z</cp:lastPrinted>
  <dcterms:created xsi:type="dcterms:W3CDTF">2023-11-21T20:25:27Z</dcterms:created>
  <dcterms:modified xsi:type="dcterms:W3CDTF">2024-09-06T18:42:08Z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Theme:10</vt:lpwstr>
  </property>
  <property fmtid="{D5CDD505-2E9C-101B-9397-08002B2CF9AE}" pid="3" name="ClassificationContentMarkingFooterText">
    <vt:lpwstr>Sensitivity: STRICTLY CONFIDENTIAL</vt:lpwstr>
  </property>
  <property fmtid="{D5CDD505-2E9C-101B-9397-08002B2CF9AE}" pid="4" name="ClassificationContentMarkingHeaderLocations">
    <vt:lpwstr>Office Theme:9</vt:lpwstr>
  </property>
  <property fmtid="{D5CDD505-2E9C-101B-9397-08002B2CF9AE}" pid="5" name="ClassificationContentMarkingHeaderText">
    <vt:lpwstr>Sensitivity: STRICTLY CONFIDENTIAL</vt:lpwstr>
  </property>
  <property fmtid="{D5CDD505-2E9C-101B-9397-08002B2CF9AE}" pid="6" name="MSIP_Label_fe20da89-bbc4-43cb-ba05-b0233e61eacc_Enabled">
    <vt:lpwstr>true</vt:lpwstr>
  </property>
  <property fmtid="{D5CDD505-2E9C-101B-9397-08002B2CF9AE}" pid="7" name="MSIP_Label_fe20da89-bbc4-43cb-ba05-b0233e61eacc_SetDate">
    <vt:lpwstr>2024-05-07T17:58:32Z</vt:lpwstr>
  </property>
  <property fmtid="{D5CDD505-2E9C-101B-9397-08002B2CF9AE}" pid="8" name="MSIP_Label_fe20da89-bbc4-43cb-ba05-b0233e61eacc_Method">
    <vt:lpwstr>Privileged</vt:lpwstr>
  </property>
  <property fmtid="{D5CDD505-2E9C-101B-9397-08002B2CF9AE}" pid="9" name="MSIP_Label_fe20da89-bbc4-43cb-ba05-b0233e61eacc_Name">
    <vt:lpwstr>Public</vt:lpwstr>
  </property>
  <property fmtid="{D5CDD505-2E9C-101B-9397-08002B2CF9AE}" pid="10" name="MSIP_Label_fe20da89-bbc4-43cb-ba05-b0233e61eacc_SiteId">
    <vt:lpwstr>0092ff14-2fb2-424d-9532-35fa5c10c50b</vt:lpwstr>
  </property>
  <property fmtid="{D5CDD505-2E9C-101B-9397-08002B2CF9AE}" pid="11" name="MSIP_Label_fe20da89-bbc4-43cb-ba05-b0233e61eacc_ActionId">
    <vt:lpwstr>7233eaca-379c-4707-a402-c7b5a6fba47e</vt:lpwstr>
  </property>
  <property fmtid="{D5CDD505-2E9C-101B-9397-08002B2CF9AE}" pid="12" name="MSIP_Label_fe20da89-bbc4-43cb-ba05-b0233e61eacc_ContentBits">
    <vt:lpwstr>0</vt:lpwstr>
  </property>
  <property fmtid="{D5CDD505-2E9C-101B-9397-08002B2CF9AE}" pid="13" name="MediaServiceImageTags">
    <vt:lpwstr/>
  </property>
  <property fmtid="{D5CDD505-2E9C-101B-9397-08002B2CF9AE}" pid="14" name="MSIP_Label_38f1469a-2c2a-4aee-b92b-090d4c5468ff_Enabled">
    <vt:lpwstr>true</vt:lpwstr>
  </property>
  <property fmtid="{D5CDD505-2E9C-101B-9397-08002B2CF9AE}" pid="15" name="MSIP_Label_38f1469a-2c2a-4aee-b92b-090d4c5468ff_SetDate">
    <vt:lpwstr>2024-09-05T23:14:44Z</vt:lpwstr>
  </property>
  <property fmtid="{D5CDD505-2E9C-101B-9397-08002B2CF9AE}" pid="16" name="MSIP_Label_38f1469a-2c2a-4aee-b92b-090d4c5468ff_Method">
    <vt:lpwstr>Standard</vt:lpwstr>
  </property>
  <property fmtid="{D5CDD505-2E9C-101B-9397-08002B2CF9AE}" pid="17" name="MSIP_Label_38f1469a-2c2a-4aee-b92b-090d4c5468ff_Name">
    <vt:lpwstr>Confidential - Unmarked</vt:lpwstr>
  </property>
  <property fmtid="{D5CDD505-2E9C-101B-9397-08002B2CF9AE}" pid="18" name="MSIP_Label_38f1469a-2c2a-4aee-b92b-090d4c5468ff_SiteId">
    <vt:lpwstr>2a6e6092-73e4-4752-b1a5-477a17f5056d</vt:lpwstr>
  </property>
  <property fmtid="{D5CDD505-2E9C-101B-9397-08002B2CF9AE}" pid="19" name="MSIP_Label_38f1469a-2c2a-4aee-b92b-090d4c5468ff_ActionId">
    <vt:lpwstr>cce55afb-2e51-4cdb-9fa0-fd6d72f61d8e</vt:lpwstr>
  </property>
  <property fmtid="{D5CDD505-2E9C-101B-9397-08002B2CF9AE}" pid="20" name="MSIP_Label_38f1469a-2c2a-4aee-b92b-090d4c5468ff_ContentBits">
    <vt:lpwstr>0</vt:lpwstr>
  </property>
</Properties>
</file>