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13"/>
  </p:notesMasterIdLst>
  <p:handoutMasterIdLst>
    <p:handoutMasterId r:id="rId14"/>
  </p:handoutMasterIdLst>
  <p:sldIdLst>
    <p:sldId id="294" r:id="rId2"/>
    <p:sldId id="336" r:id="rId3"/>
    <p:sldId id="317" r:id="rId4"/>
    <p:sldId id="328" r:id="rId5"/>
    <p:sldId id="318" r:id="rId6"/>
    <p:sldId id="335" r:id="rId7"/>
    <p:sldId id="319" r:id="rId8"/>
    <p:sldId id="332" r:id="rId9"/>
    <p:sldId id="333" r:id="rId10"/>
    <p:sldId id="326" r:id="rId11"/>
    <p:sldId id="327" r:id="rId12"/>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1pPr>
    <a:lvl2pPr marL="4572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2pPr>
    <a:lvl3pPr marL="9144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3pPr>
    <a:lvl4pPr marL="13716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4pPr>
    <a:lvl5pPr marL="18288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5pPr>
    <a:lvl6pPr marL="22860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6pPr>
    <a:lvl7pPr marL="27432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7pPr>
    <a:lvl8pPr marL="32004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8pPr>
    <a:lvl9pPr marL="36576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9pPr>
  </p:defaultTextStyle>
  <p:extLst>
    <p:ext uri="{EFAFB233-063F-42B5-8137-9DF3F51BA10A}">
      <p15:sldGuideLst xmlns:p15="http://schemas.microsoft.com/office/powerpoint/2012/main" xmlns="">
        <p15:guide id="1" orient="horz" pos="3984">
          <p15:clr>
            <a:srgbClr val="A4A3A4"/>
          </p15:clr>
        </p15:guide>
        <p15:guide id="2" orient="horz" pos="1488">
          <p15:clr>
            <a:srgbClr val="A4A3A4"/>
          </p15:clr>
        </p15:guide>
        <p15:guide id="3" orient="horz" pos="768">
          <p15:clr>
            <a:srgbClr val="A4A3A4"/>
          </p15:clr>
        </p15:guide>
        <p15:guide id="4" pos="288">
          <p15:clr>
            <a:srgbClr val="A4A3A4"/>
          </p15:clr>
        </p15:guide>
      </p15:sldGuideLst>
    </p:ext>
    <p:ext uri="{2D200454-40CA-4A62-9FC3-DE9A4176ACB9}">
      <p15:notesGuideLst xmlns:p15="http://schemas.microsoft.com/office/powerpoint/2012/main" xmlns="">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208"/>
    <a:srgbClr val="000000"/>
    <a:srgbClr val="FF6600"/>
    <a:srgbClr val="AD6925"/>
    <a:srgbClr val="FE6700"/>
    <a:srgbClr val="545454"/>
    <a:srgbClr val="666666"/>
    <a:srgbClr val="6D6D6D"/>
    <a:srgbClr val="437D97"/>
    <a:srgbClr val="4988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73175" autoAdjust="0"/>
  </p:normalViewPr>
  <p:slideViewPr>
    <p:cSldViewPr>
      <p:cViewPr>
        <p:scale>
          <a:sx n="67" d="100"/>
          <a:sy n="67" d="100"/>
        </p:scale>
        <p:origin x="-1589" y="-91"/>
      </p:cViewPr>
      <p:guideLst>
        <p:guide orient="horz" pos="3984"/>
        <p:guide orient="horz" pos="1488"/>
        <p:guide orient="horz" pos="768"/>
        <p:guide pos="28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00" d="100"/>
          <a:sy n="100" d="100"/>
        </p:scale>
        <p:origin x="-4158"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278874" tIns="185916" rIns="92958" bIns="46479" numCol="1" anchor="t"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5124" name="Rectangle 4"/>
          <p:cNvSpPr>
            <a:spLocks noGrp="1" noChangeArrowheads="1"/>
          </p:cNvSpPr>
          <p:nvPr>
            <p:ph type="ftr" sz="quarter" idx="2"/>
          </p:nvPr>
        </p:nvSpPr>
        <p:spPr bwMode="auto">
          <a:xfrm>
            <a:off x="0" y="8819515"/>
            <a:ext cx="3026833" cy="464185"/>
          </a:xfrm>
          <a:prstGeom prst="rect">
            <a:avLst/>
          </a:prstGeom>
          <a:noFill/>
          <a:ln w="9525">
            <a:noFill/>
            <a:miter lim="800000"/>
            <a:headEnd/>
            <a:tailEnd/>
          </a:ln>
          <a:effectLst/>
        </p:spPr>
        <p:txBody>
          <a:bodyPr vert="horz" wrap="square" lIns="278874" tIns="46479" rIns="92958" bIns="185916" numCol="1" anchor="b"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5125" name="Rectangle 5"/>
          <p:cNvSpPr>
            <a:spLocks noGrp="1" noChangeArrowheads="1"/>
          </p:cNvSpPr>
          <p:nvPr>
            <p:ph type="sldNum" sz="quarter" idx="3"/>
          </p:nvPr>
        </p:nvSpPr>
        <p:spPr bwMode="auto">
          <a:xfrm>
            <a:off x="3958167" y="8819515"/>
            <a:ext cx="3026833" cy="464185"/>
          </a:xfrm>
          <a:prstGeom prst="rect">
            <a:avLst/>
          </a:prstGeom>
          <a:noFill/>
          <a:ln w="9525">
            <a:noFill/>
            <a:miter lim="800000"/>
            <a:headEnd/>
            <a:tailEnd/>
          </a:ln>
          <a:effectLst/>
        </p:spPr>
        <p:txBody>
          <a:bodyPr vert="horz" wrap="square" lIns="92958" tIns="92958" rIns="278874" bIns="185916" numCol="1" anchor="b" anchorCtr="0" compatLnSpc="1">
            <a:prstTxWarp prst="textNoShape">
              <a:avLst/>
            </a:prstTxWarp>
          </a:bodyPr>
          <a:lstStyle>
            <a:lvl1pPr algn="r" eaLnBrk="0" hangingPunct="0">
              <a:defRPr sz="1000">
                <a:latin typeface="Arial" pitchFamily="96" charset="0"/>
                <a:ea typeface="Arial" pitchFamily="96" charset="0"/>
                <a:cs typeface="Arial" pitchFamily="96" charset="0"/>
              </a:defRPr>
            </a:lvl1pPr>
          </a:lstStyle>
          <a:p>
            <a:fld id="{6CFABE52-56A9-42D9-B76D-2168E68141E3}" type="slidenum">
              <a:rPr lang="en-US"/>
              <a:pPr/>
              <a:t>‹#›</a:t>
            </a:fld>
            <a:endParaRPr lang="en-US"/>
          </a:p>
        </p:txBody>
      </p:sp>
    </p:spTree>
    <p:extLst>
      <p:ext uri="{BB962C8B-B14F-4D97-AF65-F5344CB8AC3E}">
        <p14:creationId xmlns:p14="http://schemas.microsoft.com/office/powerpoint/2010/main" val="20855510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278874" tIns="185916" rIns="92958" bIns="46479" numCol="1" anchor="t"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11267" name="Rectangle 3"/>
          <p:cNvSpPr>
            <a:spLocks noGrp="1" noChangeArrowheads="1"/>
          </p:cNvSpPr>
          <p:nvPr>
            <p:ph type="dt" idx="1"/>
          </p:nvPr>
        </p:nvSpPr>
        <p:spPr bwMode="auto">
          <a:xfrm>
            <a:off x="3958167" y="0"/>
            <a:ext cx="3026833" cy="464185"/>
          </a:xfrm>
          <a:prstGeom prst="rect">
            <a:avLst/>
          </a:prstGeom>
          <a:noFill/>
          <a:ln w="9525">
            <a:noFill/>
            <a:miter lim="800000"/>
            <a:headEnd/>
            <a:tailEnd/>
          </a:ln>
          <a:effectLst/>
        </p:spPr>
        <p:txBody>
          <a:bodyPr vert="horz" wrap="square" lIns="92958" tIns="185916" rIns="278874" bIns="46479" numCol="1" anchor="t" anchorCtr="0" compatLnSpc="1">
            <a:prstTxWarp prst="textNoShape">
              <a:avLst/>
            </a:prstTxWarp>
          </a:bodyPr>
          <a:lstStyle>
            <a:lvl1pPr algn="r" eaLnBrk="0" hangingPunct="0">
              <a:defRPr sz="1000">
                <a:latin typeface="Arial" pitchFamily="96" charset="0"/>
                <a:ea typeface="Arial" pitchFamily="96" charset="0"/>
                <a:cs typeface="Arial" pitchFamily="96" charset="0"/>
              </a:defRPr>
            </a:lvl1pPr>
          </a:lstStyle>
          <a:p>
            <a:endParaRPr lang="en-US"/>
          </a:p>
        </p:txBody>
      </p:sp>
      <p:sp>
        <p:nvSpPr>
          <p:cNvPr id="9220"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334" y="4409758"/>
            <a:ext cx="5122333"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819515"/>
            <a:ext cx="3026833" cy="464185"/>
          </a:xfrm>
          <a:prstGeom prst="rect">
            <a:avLst/>
          </a:prstGeom>
          <a:noFill/>
          <a:ln w="9525">
            <a:noFill/>
            <a:miter lim="800000"/>
            <a:headEnd/>
            <a:tailEnd/>
          </a:ln>
          <a:effectLst/>
        </p:spPr>
        <p:txBody>
          <a:bodyPr vert="horz" wrap="square" lIns="278874" tIns="46479" rIns="92958" bIns="185916" numCol="1" anchor="b"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11271" name="Rectangle 7"/>
          <p:cNvSpPr>
            <a:spLocks noGrp="1" noChangeArrowheads="1"/>
          </p:cNvSpPr>
          <p:nvPr>
            <p:ph type="sldNum" sz="quarter" idx="5"/>
          </p:nvPr>
        </p:nvSpPr>
        <p:spPr bwMode="auto">
          <a:xfrm>
            <a:off x="3958167" y="8819515"/>
            <a:ext cx="3026833" cy="464185"/>
          </a:xfrm>
          <a:prstGeom prst="rect">
            <a:avLst/>
          </a:prstGeom>
          <a:noFill/>
          <a:ln w="9525">
            <a:noFill/>
            <a:miter lim="800000"/>
            <a:headEnd/>
            <a:tailEnd/>
          </a:ln>
          <a:effectLst/>
        </p:spPr>
        <p:txBody>
          <a:bodyPr vert="horz" wrap="square" lIns="92958" tIns="46479" rIns="278874" bIns="185916" numCol="1" anchor="b" anchorCtr="0" compatLnSpc="1">
            <a:prstTxWarp prst="textNoShape">
              <a:avLst/>
            </a:prstTxWarp>
          </a:bodyPr>
          <a:lstStyle>
            <a:lvl1pPr algn="r" eaLnBrk="0" hangingPunct="0">
              <a:defRPr sz="1000">
                <a:latin typeface="Arial" pitchFamily="96" charset="0"/>
                <a:ea typeface="Arial" pitchFamily="96" charset="0"/>
                <a:cs typeface="Arial" pitchFamily="96" charset="0"/>
              </a:defRPr>
            </a:lvl1pPr>
          </a:lstStyle>
          <a:p>
            <a:fld id="{D22D6C82-A838-40C5-9789-EEC7D55AA64F}" type="slidenum">
              <a:rPr lang="en-US"/>
              <a:pPr/>
              <a:t>‹#›</a:t>
            </a:fld>
            <a:endParaRPr lang="en-US"/>
          </a:p>
        </p:txBody>
      </p:sp>
    </p:spTree>
    <p:extLst>
      <p:ext uri="{BB962C8B-B14F-4D97-AF65-F5344CB8AC3E}">
        <p14:creationId xmlns:p14="http://schemas.microsoft.com/office/powerpoint/2010/main" val="20896613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pitchFamily="-110" charset="0"/>
        <a:ea typeface="ＭＳ Ｐゴシック" charset="-128"/>
        <a:cs typeface="ＭＳ Ｐゴシック" charset="-128"/>
      </a:defRPr>
    </a:lvl1pPr>
    <a:lvl2pPr marL="4572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My name is _________ and I am here to </a:t>
            </a:r>
            <a:r>
              <a:rPr lang="en-US" dirty="0" smtClean="0"/>
              <a:t>talk to you a</a:t>
            </a:r>
            <a:r>
              <a:rPr lang="en-US" baseline="0" dirty="0" smtClean="0"/>
              <a:t>bout the life insurance options available to you as a State of New Mexico employee. Life insurance is underwritten by Minnesota Life Insurance Company, an affiliate of Securian Financial Group. </a:t>
            </a:r>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1</a:t>
            </a:fld>
            <a:endParaRPr lang="en-US"/>
          </a:p>
        </p:txBody>
      </p:sp>
    </p:spTree>
    <p:extLst>
      <p:ext uri="{BB962C8B-B14F-4D97-AF65-F5344CB8AC3E}">
        <p14:creationId xmlns:p14="http://schemas.microsoft.com/office/powerpoint/2010/main" val="47813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call Securian</a:t>
            </a:r>
            <a:r>
              <a:rPr lang="en-US" baseline="0" dirty="0" smtClean="0"/>
              <a:t> </a:t>
            </a:r>
            <a:r>
              <a:rPr lang="en-US" dirty="0" smtClean="0"/>
              <a:t>if you any</a:t>
            </a:r>
            <a:r>
              <a:rPr lang="en-US" baseline="0" dirty="0" smtClean="0"/>
              <a:t> questions! I am also here to answer any immediate questions</a:t>
            </a:r>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10</a:t>
            </a:fld>
            <a:endParaRPr lang="en-US"/>
          </a:p>
        </p:txBody>
      </p:sp>
    </p:spTree>
    <p:extLst>
      <p:ext uri="{BB962C8B-B14F-4D97-AF65-F5344CB8AC3E}">
        <p14:creationId xmlns:p14="http://schemas.microsoft.com/office/powerpoint/2010/main" val="322860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a:t>
            </a:r>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11</a:t>
            </a:fld>
            <a:endParaRPr lang="en-US"/>
          </a:p>
        </p:txBody>
      </p:sp>
    </p:spTree>
    <p:extLst>
      <p:ext uri="{BB962C8B-B14F-4D97-AF65-F5344CB8AC3E}">
        <p14:creationId xmlns:p14="http://schemas.microsoft.com/office/powerpoint/2010/main" val="388795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i="0" u="none" strike="noStrike" kern="1200" baseline="0" dirty="0" smtClean="0">
                <a:solidFill>
                  <a:schemeClr val="tx1"/>
                </a:solidFill>
                <a:latin typeface="Times" pitchFamily="-110" charset="0"/>
                <a:ea typeface="ＭＳ Ｐゴシック" charset="-128"/>
                <a:cs typeface="ＭＳ Ｐゴシック" charset="-128"/>
              </a:rPr>
              <a:t>Group Term Life insurance </a:t>
            </a:r>
            <a:r>
              <a:rPr lang="en-US" sz="1100" b="0" i="0" u="none" strike="noStrike" kern="1200" baseline="0" dirty="0" smtClean="0">
                <a:solidFill>
                  <a:schemeClr val="tx1"/>
                </a:solidFill>
                <a:latin typeface="Times" pitchFamily="-110" charset="0"/>
                <a:ea typeface="ＭＳ Ｐゴシック" charset="-128"/>
                <a:cs typeface="ＭＳ Ｐゴシック" charset="-128"/>
              </a:rPr>
              <a:t>provides a base level of protection that can be enhanced by personal savings, individual life insurance and Social Security benefits. This coverage will help protect your loved ones against the unexpected loss of your life and income during your working years.</a:t>
            </a:r>
            <a:endParaRPr lang="en-US" dirty="0" smtClean="0"/>
          </a:p>
          <a:p>
            <a:endParaRPr lang="en-US" dirty="0" smtClean="0"/>
          </a:p>
          <a:p>
            <a:r>
              <a:rPr lang="en-US" dirty="0" smtClean="0"/>
              <a:t>All benefits</a:t>
            </a:r>
            <a:r>
              <a:rPr lang="en-US" baseline="0" dirty="0" smtClean="0"/>
              <a:t> eligible</a:t>
            </a:r>
            <a:r>
              <a:rPr lang="en-US" dirty="0" smtClean="0"/>
              <a:t> State of New Mexico employees and </a:t>
            </a:r>
            <a:r>
              <a:rPr lang="en-US" dirty="0" err="1" smtClean="0"/>
              <a:t>LPB’s</a:t>
            </a:r>
            <a:r>
              <a:rPr lang="en-US" dirty="0" smtClean="0"/>
              <a:t> that participate, are provided with $50,000 of Basic</a:t>
            </a:r>
            <a:r>
              <a:rPr lang="en-US" baseline="0" dirty="0" smtClean="0"/>
              <a:t> Term Life and Accidental Death and Dismemberment insurance. </a:t>
            </a:r>
            <a:r>
              <a:rPr lang="en-US" sz="1100" b="0" i="0" u="none" strike="noStrike" kern="1200" baseline="0" dirty="0" smtClean="0">
                <a:solidFill>
                  <a:schemeClr val="tx1"/>
                </a:solidFill>
                <a:latin typeface="Times" pitchFamily="-110" charset="0"/>
                <a:ea typeface="ＭＳ Ｐゴシック" charset="-128"/>
                <a:cs typeface="ＭＳ Ｐゴシック" charset="-128"/>
              </a:rPr>
              <a:t>All certified New Mexico public law enforcement and correctional officers have an additional $25,000 line of duty benefit. Further, all undercover agents and all other agents have an additional $250,000 line of duty benefit. This coverage is employer paid. </a:t>
            </a:r>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2</a:t>
            </a:fld>
            <a:endParaRPr lang="en-US"/>
          </a:p>
        </p:txBody>
      </p:sp>
    </p:spTree>
    <p:extLst>
      <p:ext uri="{BB962C8B-B14F-4D97-AF65-F5344CB8AC3E}">
        <p14:creationId xmlns:p14="http://schemas.microsoft.com/office/powerpoint/2010/main" val="74106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Beyond the Basic Term Life and AD&amp;D</a:t>
            </a:r>
            <a:r>
              <a:rPr lang="en-US" baseline="0" dirty="0" smtClean="0">
                <a:effectLst/>
              </a:rPr>
              <a:t> coverage, you can elect additional coverage by purchasing Additional Employee Life, Spouse/Domestic Partner Life and Dependent Life coverage. Any coverage you elect during open enrollment will become effective 1/1/2018. </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ffectLst/>
            </a:endParaRPr>
          </a:p>
          <a:p>
            <a:pPr marL="0" marR="0" lvl="3" indent="0" algn="l" defTabSz="914400" rtl="0" eaLnBrk="0" fontAlgn="base" latinLnBrk="0" hangingPunct="0">
              <a:lnSpc>
                <a:spcPct val="100000"/>
              </a:lnSpc>
              <a:spcBef>
                <a:spcPct val="30000"/>
              </a:spcBef>
              <a:spcAft>
                <a:spcPct val="0"/>
              </a:spcAft>
              <a:buClrTx/>
              <a:buSzTx/>
              <a:buFontTx/>
              <a:buNone/>
              <a:tabLst/>
              <a:defRPr/>
            </a:pPr>
            <a:r>
              <a:rPr lang="en-US" baseline="0" dirty="0" smtClean="0">
                <a:effectLst/>
              </a:rPr>
              <a:t>You can elect Additional Employee Life coverage in $10,000 increments up to a maximum of $400,000 if you are an active legislator, or up to $500,000 if you any other active member.  This coverage includes a matching AD&amp;D benefit. </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You can elect Spouse/Domestic Partner Life coverage in increments of $10,000 to a maximum of </a:t>
            </a:r>
            <a:r>
              <a:rPr lang="en-US" b="0" dirty="0" smtClean="0">
                <a:effectLst/>
              </a:rPr>
              <a:t>$250,000 </a:t>
            </a:r>
            <a:r>
              <a:rPr lang="en-US" dirty="0" smtClean="0">
                <a:effectLst/>
              </a:rPr>
              <a:t>with matching AD&amp;D. </a:t>
            </a:r>
            <a:r>
              <a:rPr lang="en-US" baseline="0" dirty="0" smtClean="0">
                <a:effectLst/>
              </a:rPr>
              <a:t> </a:t>
            </a:r>
            <a:r>
              <a:rPr lang="en-US" sz="1100" b="0" i="0" u="none" strike="noStrike" kern="1200" baseline="0" dirty="0" smtClean="0">
                <a:solidFill>
                  <a:schemeClr val="tx1"/>
                </a:solidFill>
                <a:latin typeface="Times" pitchFamily="-110" charset="0"/>
                <a:ea typeface="ＭＳ Ｐゴシック" charset="-128"/>
                <a:cs typeface="ＭＳ Ｐゴシック" charset="-128"/>
              </a:rPr>
              <a:t>Spouse/</a:t>
            </a:r>
            <a:r>
              <a:rPr lang="en-US" dirty="0" smtClean="0">
                <a:effectLst/>
              </a:rPr>
              <a:t>Domestic Partner </a:t>
            </a:r>
            <a:r>
              <a:rPr lang="en-US" sz="1100" b="0" i="0" u="none" strike="noStrike" kern="1200" baseline="0" dirty="0" smtClean="0">
                <a:solidFill>
                  <a:schemeClr val="tx1"/>
                </a:solidFill>
                <a:latin typeface="Times" pitchFamily="-110" charset="0"/>
                <a:ea typeface="ＭＳ Ｐゴシック" charset="-128"/>
                <a:cs typeface="ＭＳ Ｐゴシック" charset="-128"/>
              </a:rPr>
              <a:t>life insurance matters. You most likely have modest savings and big responsibilities – a mortgage, child care and other monthly bills. If your spouse dies prematurely, life insurance will help you maintain your home, current lifestyle and provide for your children’s support, now as well as in the future. </a:t>
            </a:r>
            <a:endParaRPr lang="en-US" dirty="0" smtClean="0">
              <a:effectLst/>
            </a:endParaRP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dirty="0" smtClean="0">
              <a:effectLst/>
            </a:endParaRPr>
          </a:p>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Finally, you can also elect Dependent Life in amounts of $5,000, $10,000 or $15,000.</a:t>
            </a:r>
            <a:r>
              <a:rPr lang="en-US" baseline="0" dirty="0" smtClean="0">
                <a:effectLst/>
              </a:rPr>
              <a:t> This coverage also includes a matching AD&amp;D benefit. Children are eligible from live birth to age 26.  </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effectLst/>
            </a:endParaRPr>
          </a:p>
          <a:p>
            <a:pPr marL="0" marR="0" lvl="3" indent="0" algn="l" defTabSz="914400" rtl="0" eaLnBrk="0" fontAlgn="base" latinLnBrk="0" hangingPunct="0">
              <a:lnSpc>
                <a:spcPct val="100000"/>
              </a:lnSpc>
              <a:spcBef>
                <a:spcPct val="30000"/>
              </a:spcBef>
              <a:spcAft>
                <a:spcPct val="0"/>
              </a:spcAft>
              <a:buClrTx/>
              <a:buSzTx/>
              <a:buFontTx/>
              <a:buNone/>
              <a:tabLst/>
              <a:defRPr/>
            </a:pPr>
            <a:r>
              <a:rPr lang="en-US" baseline="0" dirty="0" smtClean="0">
                <a:effectLst/>
              </a:rPr>
              <a:t>You can elect Spouse/Domestic Partner and Child life insurance coverages separately. If your spouse/domestic partner or child is eligible for employee coverage they cannot be covered as a dependent. </a:t>
            </a:r>
            <a:r>
              <a:rPr lang="en-US" baseline="0" dirty="0" err="1" smtClean="0">
                <a:effectLst/>
              </a:rPr>
              <a:t>EOI</a:t>
            </a:r>
            <a:r>
              <a:rPr lang="en-US" baseline="0" dirty="0" smtClean="0">
                <a:effectLst/>
              </a:rPr>
              <a:t> may be required for your Spouse/ Domestic Partner election. Only one employee may cover a dependent child. </a:t>
            </a:r>
            <a:endParaRPr lang="en-US" b="1"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3</a:t>
            </a:fld>
            <a:endParaRPr lang="en-US"/>
          </a:p>
        </p:txBody>
      </p:sp>
    </p:spTree>
    <p:extLst>
      <p:ext uri="{BB962C8B-B14F-4D97-AF65-F5344CB8AC3E}">
        <p14:creationId xmlns:p14="http://schemas.microsoft.com/office/powerpoint/2010/main" val="399822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dirty="0" smtClean="0"/>
              <a:t>Here</a:t>
            </a:r>
            <a:r>
              <a:rPr lang="en-US" baseline="0" dirty="0" smtClean="0"/>
              <a:t> </a:t>
            </a:r>
            <a:r>
              <a:rPr lang="en-US" dirty="0" smtClean="0"/>
              <a:t>you</a:t>
            </a:r>
            <a:r>
              <a:rPr lang="en-US" baseline="0" dirty="0" smtClean="0"/>
              <a:t> will see the cost of coverage for Additional Employee Life, Spouse/Domestic Partner Life and Dependent Life &amp; AD&amp;D coverage.  A wonderful tool for determining the amount of life insurance you need is available. At any time, you can visit Lifebenefits.com/</a:t>
            </a:r>
            <a:r>
              <a:rPr lang="en-US" baseline="0" dirty="0" err="1" smtClean="0"/>
              <a:t>Insuranceneeds</a:t>
            </a:r>
            <a:r>
              <a:rPr lang="en-US" baseline="0" dirty="0" smtClean="0"/>
              <a:t> to use our insurance calculator. </a:t>
            </a:r>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4</a:t>
            </a:fld>
            <a:endParaRPr lang="en-US"/>
          </a:p>
        </p:txBody>
      </p:sp>
    </p:spTree>
    <p:extLst>
      <p:ext uri="{BB962C8B-B14F-4D97-AF65-F5344CB8AC3E}">
        <p14:creationId xmlns:p14="http://schemas.microsoft.com/office/powerpoint/2010/main" val="399822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ffectLst/>
              </a:rPr>
              <a:t>Go to Lifebenefits.com/</a:t>
            </a:r>
            <a:r>
              <a:rPr lang="en-US" baseline="0" dirty="0" err="1" smtClean="0">
                <a:effectLst/>
              </a:rPr>
              <a:t>plandesign</a:t>
            </a:r>
            <a:r>
              <a:rPr lang="en-US" baseline="0" dirty="0" smtClean="0">
                <a:effectLst/>
              </a:rPr>
              <a:t>/</a:t>
            </a:r>
            <a:r>
              <a:rPr lang="en-US" baseline="0" dirty="0" err="1" smtClean="0">
                <a:effectLst/>
              </a:rPr>
              <a:t>SONM</a:t>
            </a:r>
            <a:r>
              <a:rPr lang="en-US" baseline="0" dirty="0" smtClean="0">
                <a:effectLst/>
              </a:rPr>
              <a:t> and enroll! </a:t>
            </a:r>
          </a:p>
          <a:p>
            <a:endParaRPr lang="en-US" baseline="0" dirty="0" smtClean="0">
              <a:effectLst/>
            </a:endParaRPr>
          </a:p>
          <a:p>
            <a:r>
              <a:rPr lang="en-US" baseline="0" dirty="0" smtClean="0">
                <a:effectLst/>
              </a:rPr>
              <a:t>**If you don’t enroll for new or different coverage your current coverage will continue as-is.*** </a:t>
            </a:r>
          </a:p>
        </p:txBody>
      </p:sp>
      <p:sp>
        <p:nvSpPr>
          <p:cNvPr id="4" name="Slide Number Placeholder 3"/>
          <p:cNvSpPr>
            <a:spLocks noGrp="1"/>
          </p:cNvSpPr>
          <p:nvPr>
            <p:ph type="sldNum" sz="quarter" idx="10"/>
          </p:nvPr>
        </p:nvSpPr>
        <p:spPr/>
        <p:txBody>
          <a:bodyPr/>
          <a:lstStyle/>
          <a:p>
            <a:fld id="{D22D6C82-A838-40C5-9789-EEC7D55AA64F}" type="slidenum">
              <a:rPr lang="en-US" smtClean="0"/>
              <a:pPr/>
              <a:t>5</a:t>
            </a:fld>
            <a:endParaRPr lang="en-US"/>
          </a:p>
        </p:txBody>
      </p:sp>
    </p:spTree>
    <p:extLst>
      <p:ext uri="{BB962C8B-B14F-4D97-AF65-F5344CB8AC3E}">
        <p14:creationId xmlns:p14="http://schemas.microsoft.com/office/powerpoint/2010/main" val="191619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n-US" b="0" dirty="0" smtClean="0"/>
              <a:t>When</a:t>
            </a:r>
            <a:r>
              <a:rPr lang="en-US" b="0" baseline="0" dirty="0" smtClean="0"/>
              <a:t> enrolling for coverage, you will need to complete Evidence of Insurability or (EOI), provided you are not a new hire. </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r>
              <a:rPr lang="en-US" sz="1100" b="0" i="0" u="none" strike="noStrike" kern="1200" baseline="0" dirty="0" smtClean="0">
                <a:solidFill>
                  <a:schemeClr val="tx1"/>
                </a:solidFill>
                <a:latin typeface="Times" pitchFamily="-110" charset="0"/>
                <a:ea typeface="ＭＳ Ｐゴシック" charset="-128"/>
                <a:cs typeface="ＭＳ Ｐゴシック" charset="-128"/>
              </a:rPr>
              <a:t>Also referred to as medical underwriting, EOI is part of the life insurance application process. When providing EOI, you answer a few simple health questions and provide information on your gender, height and weight, and physical condition. A medical underwriter reviews the application to determine if you meet our acceptance standards for the amount of insurance requested.</a:t>
            </a:r>
          </a:p>
          <a:p>
            <a:endParaRPr lang="en-US" sz="1100" b="0" i="0" u="none" strike="noStrike" kern="1200" baseline="0" dirty="0" smtClean="0">
              <a:solidFill>
                <a:schemeClr val="tx1"/>
              </a:solidFill>
              <a:latin typeface="Times" pitchFamily="-110" charset="0"/>
              <a:ea typeface="ＭＳ Ｐゴシック" charset="-128"/>
              <a:cs typeface="ＭＳ Ｐゴシック" charset="-128"/>
            </a:endParaRPr>
          </a:p>
          <a:p>
            <a:r>
              <a:rPr lang="en-US" sz="1100" b="0" i="0" u="none" strike="noStrike" kern="1200" baseline="0" dirty="0" smtClean="0">
                <a:solidFill>
                  <a:schemeClr val="tx1"/>
                </a:solidFill>
                <a:latin typeface="Times" pitchFamily="-110" charset="0"/>
                <a:ea typeface="ＭＳ Ｐゴシック" charset="-128"/>
                <a:cs typeface="ＭＳ Ｐゴシック" charset="-128"/>
              </a:rPr>
              <a:t>Many group applications can be processed using only the health information provided on the EOI form. However, for some, a paramedical exam may be required to complete the application process. Exams are free of charge and can be done at your home.</a:t>
            </a:r>
          </a:p>
          <a:p>
            <a:endParaRPr lang="en-US" sz="1100" b="0" i="0" u="none" strike="noStrike" kern="1200" baseline="0" dirty="0" smtClean="0">
              <a:solidFill>
                <a:schemeClr val="tx1"/>
              </a:solidFill>
              <a:latin typeface="Times" pitchFamily="-110" charset="0"/>
              <a:ea typeface="ＭＳ Ｐゴシック" charset="-128"/>
            </a:endParaRPr>
          </a:p>
          <a:p>
            <a:r>
              <a:rPr lang="en-US" sz="1100" b="0" i="0" u="none" strike="noStrike" kern="1200" baseline="0" dirty="0" smtClean="0">
                <a:solidFill>
                  <a:schemeClr val="tx1"/>
                </a:solidFill>
                <a:latin typeface="Times" pitchFamily="-110" charset="0"/>
                <a:ea typeface="ＭＳ Ｐゴシック" charset="-128"/>
              </a:rPr>
              <a:t>You can complete EOI when you’re enrolling for coverage by going to LifeBenefits.com/</a:t>
            </a:r>
            <a:r>
              <a:rPr lang="en-US" sz="1100" b="0" i="0" u="none" strike="noStrike" kern="1200" baseline="0" dirty="0" err="1" smtClean="0">
                <a:solidFill>
                  <a:schemeClr val="tx1"/>
                </a:solidFill>
                <a:latin typeface="Times" pitchFamily="-110" charset="0"/>
                <a:ea typeface="ＭＳ Ｐゴシック" charset="-128"/>
              </a:rPr>
              <a:t>PlanDesign</a:t>
            </a:r>
            <a:r>
              <a:rPr lang="en-US" sz="1100" b="0" i="0" u="none" strike="noStrike" kern="1200" baseline="0" dirty="0" smtClean="0">
                <a:solidFill>
                  <a:schemeClr val="tx1"/>
                </a:solidFill>
                <a:latin typeface="Times" pitchFamily="-110" charset="0"/>
                <a:ea typeface="ＭＳ Ｐゴシック" charset="-128"/>
              </a:rPr>
              <a:t>/</a:t>
            </a:r>
            <a:r>
              <a:rPr lang="en-US" sz="1100" b="0" i="0" u="none" strike="noStrike" kern="1200" baseline="0" dirty="0" err="1" smtClean="0">
                <a:solidFill>
                  <a:schemeClr val="tx1"/>
                </a:solidFill>
                <a:latin typeface="Times" pitchFamily="-110" charset="0"/>
                <a:ea typeface="ＭＳ Ｐゴシック" charset="-128"/>
              </a:rPr>
              <a:t>SONM</a:t>
            </a:r>
            <a:r>
              <a:rPr lang="en-US" sz="1100" b="0" i="0" u="none" strike="noStrike" kern="1200" baseline="0" dirty="0" smtClean="0">
                <a:solidFill>
                  <a:schemeClr val="tx1"/>
                </a:solidFill>
                <a:latin typeface="Times" pitchFamily="-110" charset="0"/>
                <a:ea typeface="ＭＳ Ｐゴシック" charset="-128"/>
              </a:rPr>
              <a:t>. There you can walk through the online process or download the paper form.  </a:t>
            </a:r>
            <a:endParaRPr lang="en-US" b="0"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6</a:t>
            </a:fld>
            <a:endParaRPr lang="en-US"/>
          </a:p>
        </p:txBody>
      </p:sp>
    </p:spTree>
    <p:extLst>
      <p:ext uri="{BB962C8B-B14F-4D97-AF65-F5344CB8AC3E}">
        <p14:creationId xmlns:p14="http://schemas.microsoft.com/office/powerpoint/2010/main" val="399822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u="none" strike="noStrike" kern="1200" baseline="0" dirty="0" smtClean="0">
                <a:solidFill>
                  <a:schemeClr val="tx1"/>
                </a:solidFill>
                <a:latin typeface="Times" pitchFamily="-110" charset="0"/>
                <a:ea typeface="ＭＳ Ｐゴシック" charset="-128"/>
                <a:cs typeface="ＭＳ Ｐゴシック" charset="-128"/>
              </a:rPr>
              <a:t>Please know your premiums for Additional Employee Life, Spouse/Domestic Partner Life and Child Life will be billed </a:t>
            </a:r>
            <a:r>
              <a:rPr lang="en-US" sz="1100" b="1" i="0" u="none" strike="noStrike" kern="1200" baseline="0" dirty="0" smtClean="0">
                <a:solidFill>
                  <a:schemeClr val="tx1"/>
                </a:solidFill>
                <a:latin typeface="Times" pitchFamily="-110" charset="0"/>
                <a:ea typeface="ＭＳ Ｐゴシック" charset="-128"/>
                <a:cs typeface="ＭＳ Ｐゴシック" charset="-128"/>
              </a:rPr>
              <a:t>directly to you</a:t>
            </a:r>
            <a:r>
              <a:rPr lang="en-US" sz="1100" b="0" i="0" u="none" strike="noStrike" kern="1200" baseline="0" dirty="0" smtClean="0">
                <a:solidFill>
                  <a:schemeClr val="tx1"/>
                </a:solidFill>
                <a:latin typeface="Times" pitchFamily="-110" charset="0"/>
                <a:ea typeface="ＭＳ Ｐゴシック" charset="-128"/>
                <a:cs typeface="ＭＳ Ｐゴシック" charset="-128"/>
              </a:rPr>
              <a:t> by Securian. Rather than paying the premium through payroll deduction, your payment can be submitted monthly from your checking account by EFT (Electronic Fund Transfer) or a bill will automatically be sent to your home address. If you want to enroll in EFT, complete the form available on </a:t>
            </a:r>
            <a:r>
              <a:rPr lang="en-US" sz="1100" b="1" i="0" u="none" strike="noStrike" kern="1200" baseline="0" dirty="0" smtClean="0">
                <a:solidFill>
                  <a:schemeClr val="tx1"/>
                </a:solidFill>
                <a:latin typeface="Times" pitchFamily="-110" charset="0"/>
                <a:ea typeface="ＭＳ Ｐゴシック" charset="-128"/>
                <a:cs typeface="ＭＳ Ｐゴシック" charset="-128"/>
              </a:rPr>
              <a:t>LifeBenefits.com/plan design/SONM </a:t>
            </a:r>
            <a:r>
              <a:rPr lang="en-US" sz="1100" b="0" i="0" u="none" strike="noStrike" kern="1200" baseline="0" dirty="0" smtClean="0">
                <a:solidFill>
                  <a:schemeClr val="tx1"/>
                </a:solidFill>
                <a:latin typeface="Times" pitchFamily="-110" charset="0"/>
                <a:ea typeface="ＭＳ Ｐゴシック" charset="-128"/>
                <a:cs typeface="ＭＳ Ｐゴシック" charset="-128"/>
              </a:rPr>
              <a:t>and submit it to Securian. </a:t>
            </a:r>
            <a:r>
              <a:rPr lang="en-US" sz="1100" dirty="0" smtClean="0">
                <a:latin typeface="Arial Narrow" panose="020B0606020202030204" pitchFamily="34" charset="0"/>
              </a:rPr>
              <a:t>The EFT option cannot be activated unless your</a:t>
            </a:r>
            <a:r>
              <a:rPr lang="en-US" sz="1100" baseline="0" dirty="0" smtClean="0">
                <a:latin typeface="Arial Narrow" panose="020B0606020202030204" pitchFamily="34" charset="0"/>
              </a:rPr>
              <a:t> </a:t>
            </a:r>
            <a:r>
              <a:rPr lang="en-US" sz="1100" dirty="0" smtClean="0">
                <a:latin typeface="Arial Narrow" panose="020B0606020202030204" pitchFamily="34" charset="0"/>
              </a:rPr>
              <a:t>account has a zero balance.</a:t>
            </a:r>
          </a:p>
          <a:p>
            <a:endParaRPr lang="en-US" sz="1100" b="0" i="0" u="none" strike="noStrike" kern="1200" baseline="0" dirty="0" smtClean="0">
              <a:solidFill>
                <a:schemeClr val="tx1"/>
              </a:solidFill>
              <a:latin typeface="Times" pitchFamily="-110" charset="0"/>
              <a:ea typeface="ＭＳ Ｐゴシック" charset="-128"/>
            </a:endParaRPr>
          </a:p>
          <a:p>
            <a:r>
              <a:rPr lang="en-US" sz="1100" b="0" i="0" u="none" strike="noStrike" kern="1200" baseline="0" dirty="0" smtClean="0">
                <a:solidFill>
                  <a:schemeClr val="tx1"/>
                </a:solidFill>
                <a:latin typeface="Times" pitchFamily="-110" charset="0"/>
                <a:ea typeface="ＭＳ Ｐゴシック" charset="-128"/>
              </a:rPr>
              <a:t>If you do not enroll in EFT you will automatically receive paper billing invoices. Each paper bill  has a $2.00 administrative fee. You should also know, that paper billing does not allow for monthly billing.  Paper invoices can be sent quarterly and semi- annually. </a:t>
            </a:r>
          </a:p>
          <a:p>
            <a:endParaRPr lang="en-US" sz="1100" b="0" i="0" u="none" strike="noStrike" kern="1200" baseline="0" dirty="0" smtClean="0">
              <a:solidFill>
                <a:schemeClr val="tx1"/>
              </a:solidFill>
              <a:latin typeface="Times" pitchFamily="-110" charset="0"/>
              <a:ea typeface="ＭＳ Ｐゴシック" charset="-128"/>
            </a:endParaRPr>
          </a:p>
          <a:p>
            <a:r>
              <a:rPr lang="en-US" sz="1100" b="0" i="0" u="none" strike="noStrike" kern="1200" baseline="0" dirty="0" smtClean="0">
                <a:solidFill>
                  <a:schemeClr val="tx1"/>
                </a:solidFill>
                <a:latin typeface="Times" pitchFamily="-110" charset="0"/>
                <a:ea typeface="ＭＳ Ｐゴシック" charset="-128"/>
              </a:rPr>
              <a:t>Remember, basic coverage will  be paid for by your employer and you will not be billed for that coverage. </a:t>
            </a:r>
          </a:p>
        </p:txBody>
      </p:sp>
      <p:sp>
        <p:nvSpPr>
          <p:cNvPr id="4" name="Slide Number Placeholder 3"/>
          <p:cNvSpPr>
            <a:spLocks noGrp="1"/>
          </p:cNvSpPr>
          <p:nvPr>
            <p:ph type="sldNum" sz="quarter" idx="10"/>
          </p:nvPr>
        </p:nvSpPr>
        <p:spPr/>
        <p:txBody>
          <a:bodyPr/>
          <a:lstStyle/>
          <a:p>
            <a:fld id="{D22D6C82-A838-40C5-9789-EEC7D55AA64F}" type="slidenum">
              <a:rPr lang="en-US" smtClean="0"/>
              <a:pPr/>
              <a:t>7</a:t>
            </a:fld>
            <a:endParaRPr lang="en-US" dirty="0"/>
          </a:p>
        </p:txBody>
      </p:sp>
    </p:spTree>
    <p:extLst>
      <p:ext uri="{BB962C8B-B14F-4D97-AF65-F5344CB8AC3E}">
        <p14:creationId xmlns:p14="http://schemas.microsoft.com/office/powerpoint/2010/main" val="410149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Times" pitchFamily="-110" charset="0"/>
                <a:ea typeface="ＭＳ Ｐゴシック" charset="-128"/>
                <a:cs typeface="ＭＳ Ｐゴシック" charset="-128"/>
              </a:rPr>
              <a:t>Beyond paying a benefit in the event of your death, your group life insurance program has other important features:</a:t>
            </a:r>
          </a:p>
          <a:p>
            <a:r>
              <a:rPr lang="en-US" sz="1100" b="1" i="0" u="none" strike="noStrike" kern="1200" baseline="0" dirty="0" smtClean="0">
                <a:solidFill>
                  <a:schemeClr val="tx1"/>
                </a:solidFill>
                <a:latin typeface="Times" pitchFamily="-110" charset="0"/>
                <a:ea typeface="ＭＳ Ｐゴシック" charset="-128"/>
                <a:cs typeface="ＭＳ Ｐゴシック" charset="-128"/>
              </a:rPr>
              <a:t>• Accidental Death and Dismemberment (AD&amp;D) </a:t>
            </a:r>
            <a:r>
              <a:rPr lang="en-US" sz="1100" b="0" i="0" u="none" strike="noStrike" kern="1200" baseline="0" dirty="0" smtClean="0">
                <a:solidFill>
                  <a:schemeClr val="tx1"/>
                </a:solidFill>
                <a:latin typeface="Times" pitchFamily="-110" charset="0"/>
                <a:ea typeface="ＭＳ Ｐゴシック" charset="-128"/>
                <a:cs typeface="ＭＳ Ｐゴシック" charset="-128"/>
              </a:rPr>
              <a:t>– Provides beneficiaries with additional financial protection if an insured’s death or dismemberment is due to a covered accident, whether it occurs at work or elsewhere.</a:t>
            </a:r>
          </a:p>
          <a:p>
            <a:r>
              <a:rPr lang="en-US" sz="1100" b="1" i="0" u="none" strike="noStrike" kern="1200" baseline="0" dirty="0" smtClean="0">
                <a:solidFill>
                  <a:schemeClr val="tx1"/>
                </a:solidFill>
                <a:latin typeface="Times" pitchFamily="-110" charset="0"/>
                <a:ea typeface="ＭＳ Ｐゴシック" charset="-128"/>
                <a:cs typeface="ＭＳ Ｐゴシック" charset="-128"/>
              </a:rPr>
              <a:t>• Take your coverage with you </a:t>
            </a:r>
            <a:r>
              <a:rPr lang="en-US" sz="1100" b="0" i="0" u="none" strike="noStrike" kern="1200" baseline="0" dirty="0" smtClean="0">
                <a:solidFill>
                  <a:schemeClr val="tx1"/>
                </a:solidFill>
                <a:latin typeface="Times" pitchFamily="-110" charset="0"/>
                <a:ea typeface="ＭＳ Ｐゴシック" charset="-128"/>
                <a:cs typeface="ＭＳ Ｐゴシック" charset="-128"/>
              </a:rPr>
              <a:t>– If you are no longer eligible for coverage as an active employee, you may port your group life insurance coverage (ported coverage ends at age 70) or you may convert your life coverage to an individual life insurance policy. Premiums may be higher than those paid by active employees.</a:t>
            </a:r>
          </a:p>
          <a:p>
            <a:r>
              <a:rPr lang="en-US" sz="1100" b="1" i="0" u="none" strike="noStrike" kern="1200" baseline="0" dirty="0" smtClean="0">
                <a:solidFill>
                  <a:schemeClr val="tx1"/>
                </a:solidFill>
                <a:latin typeface="Times" pitchFamily="-110" charset="0"/>
                <a:ea typeface="ＭＳ Ｐゴシック" charset="-128"/>
                <a:cs typeface="ＭＳ Ｐゴシック" charset="-128"/>
              </a:rPr>
              <a:t>• Early benefit payments if diagnosed as terminally ill </a:t>
            </a:r>
            <a:r>
              <a:rPr lang="en-US" sz="1100" b="0" i="0" u="none" strike="noStrike" kern="1200" baseline="0" dirty="0" smtClean="0">
                <a:solidFill>
                  <a:schemeClr val="tx1"/>
                </a:solidFill>
                <a:latin typeface="Times" pitchFamily="-110" charset="0"/>
                <a:ea typeface="ＭＳ Ｐゴシック" charset="-128"/>
                <a:cs typeface="ＭＳ Ｐゴシック" charset="-128"/>
              </a:rPr>
              <a:t>– If an insured person becomes terminally ill with a life expectancy of 12 months or less, he/she may request early payment of up to 100 percent of the life insurance amount.</a:t>
            </a:r>
          </a:p>
          <a:p>
            <a:r>
              <a:rPr lang="en-US" sz="1100" b="1" i="0" u="none" strike="noStrike" kern="1200" baseline="0" dirty="0" smtClean="0">
                <a:solidFill>
                  <a:schemeClr val="tx1"/>
                </a:solidFill>
                <a:latin typeface="Times" pitchFamily="-110" charset="0"/>
                <a:ea typeface="ＭＳ Ｐゴシック" charset="-128"/>
                <a:cs typeface="ＭＳ Ｐゴシック" charset="-128"/>
              </a:rPr>
              <a:t>• No premiums if you become disabled </a:t>
            </a:r>
            <a:r>
              <a:rPr lang="en-US" sz="1100" b="0" i="0" u="none" strike="noStrike" kern="1200" baseline="0" dirty="0" smtClean="0">
                <a:solidFill>
                  <a:schemeClr val="tx1"/>
                </a:solidFill>
                <a:latin typeface="Times" pitchFamily="-110" charset="0"/>
                <a:ea typeface="ＭＳ Ｐゴシック" charset="-128"/>
                <a:cs typeface="ＭＳ Ｐゴシック" charset="-128"/>
              </a:rPr>
              <a:t>– If you become totally disabled according to the terms of your certificate, life insurance premiums may be waived.</a:t>
            </a:r>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8</a:t>
            </a:fld>
            <a:endParaRPr lang="en-US" dirty="0"/>
          </a:p>
        </p:txBody>
      </p:sp>
    </p:spTree>
    <p:extLst>
      <p:ext uri="{BB962C8B-B14F-4D97-AF65-F5344CB8AC3E}">
        <p14:creationId xmlns:p14="http://schemas.microsoft.com/office/powerpoint/2010/main" val="410149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Times" pitchFamily="-110" charset="0"/>
                <a:ea typeface="ＭＳ Ｐゴシック" charset="-128"/>
                <a:cs typeface="ＭＳ Ｐゴシック" charset="-128"/>
              </a:rPr>
              <a:t>LifeSuite Services: To meet YOUR LIFE NEEDS </a:t>
            </a:r>
            <a:endParaRPr lang="en-US" sz="1100" kern="1200" dirty="0" smtClean="0">
              <a:solidFill>
                <a:schemeClr val="tx1"/>
              </a:solidFill>
              <a:effectLst/>
              <a:latin typeface="Times" pitchFamily="-110" charset="0"/>
              <a:ea typeface="ＭＳ Ｐゴシック" charset="-128"/>
              <a:cs typeface="ＭＳ Ｐゴシック" charset="-128"/>
            </a:endParaRPr>
          </a:p>
          <a:p>
            <a:r>
              <a:rPr lang="en-US" sz="1100" b="1" kern="1200" dirty="0" smtClean="0">
                <a:solidFill>
                  <a:schemeClr val="tx1"/>
                </a:solidFill>
                <a:effectLst/>
                <a:latin typeface="Times" pitchFamily="-110" charset="0"/>
                <a:ea typeface="ＭＳ Ｐゴシック" charset="-128"/>
                <a:cs typeface="ＭＳ Ｐゴシック" charset="-128"/>
              </a:rPr>
              <a:t>Life happens. When it does – turn to your LifeSuite services. </a:t>
            </a:r>
            <a:endParaRPr lang="en-US" sz="1100" kern="1200" dirty="0" smtClean="0">
              <a:solidFill>
                <a:schemeClr val="tx1"/>
              </a:solidFill>
              <a:effectLst/>
              <a:latin typeface="Times" pitchFamily="-110" charset="0"/>
              <a:ea typeface="ＭＳ Ｐゴシック" charset="-128"/>
              <a:cs typeface="ＭＳ Ｐゴシック" charset="-128"/>
            </a:endParaRPr>
          </a:p>
          <a:p>
            <a:endParaRPr lang="en-US" sz="1100" kern="1200" dirty="0" smtClean="0">
              <a:solidFill>
                <a:schemeClr val="tx1"/>
              </a:solidFill>
              <a:effectLst/>
              <a:latin typeface="Times" pitchFamily="-110" charset="0"/>
              <a:ea typeface="ＭＳ Ｐゴシック" charset="-128"/>
              <a:cs typeface="ＭＳ Ｐゴシック" charset="-128"/>
            </a:endParaRPr>
          </a:p>
          <a:p>
            <a:r>
              <a:rPr lang="en-US" sz="1100" kern="1200" dirty="0" smtClean="0">
                <a:solidFill>
                  <a:schemeClr val="tx1"/>
                </a:solidFill>
                <a:effectLst/>
                <a:latin typeface="Times" pitchFamily="-110" charset="0"/>
                <a:ea typeface="ＭＳ Ｐゴシック" charset="-128"/>
                <a:cs typeface="ＭＳ Ｐゴシック" charset="-128"/>
              </a:rPr>
              <a:t>As part of your new life insurance program you now have access to a suite of services designed to help you in times of need. The following services are available to you, your </a:t>
            </a:r>
            <a:r>
              <a:rPr lang="en-US" sz="1100" b="1" kern="1200" dirty="0" smtClean="0">
                <a:solidFill>
                  <a:schemeClr val="tx1"/>
                </a:solidFill>
                <a:effectLst/>
                <a:latin typeface="Times" pitchFamily="-110" charset="0"/>
                <a:ea typeface="ＭＳ Ｐゴシック" charset="-128"/>
                <a:cs typeface="ＭＳ Ｐゴシック" charset="-128"/>
              </a:rPr>
              <a:t>spouse/</a:t>
            </a:r>
            <a:r>
              <a:rPr lang="en-US" sz="1100" b="1" kern="1200" dirty="0" err="1" smtClean="0">
                <a:solidFill>
                  <a:schemeClr val="tx1"/>
                </a:solidFill>
                <a:effectLst/>
                <a:latin typeface="Times" pitchFamily="-110" charset="0"/>
                <a:ea typeface="ＭＳ Ｐゴシック" charset="-128"/>
                <a:cs typeface="ＭＳ Ｐゴシック" charset="-128"/>
              </a:rPr>
              <a:t>dp</a:t>
            </a:r>
            <a:r>
              <a:rPr lang="en-US" sz="1100" kern="1200" dirty="0" smtClean="0">
                <a:solidFill>
                  <a:schemeClr val="tx1"/>
                </a:solidFill>
                <a:effectLst/>
                <a:latin typeface="Times" pitchFamily="-110" charset="0"/>
                <a:ea typeface="ＭＳ Ｐゴシック" charset="-128"/>
                <a:cs typeface="ＭＳ Ｐゴシック" charset="-128"/>
              </a:rPr>
              <a:t> and your </a:t>
            </a:r>
            <a:r>
              <a:rPr lang="en-US" sz="1100" b="1" kern="1200" dirty="0" smtClean="0">
                <a:solidFill>
                  <a:schemeClr val="tx1"/>
                </a:solidFill>
                <a:effectLst/>
                <a:latin typeface="Times" pitchFamily="-110" charset="0"/>
                <a:ea typeface="ＭＳ Ｐゴシック" charset="-128"/>
                <a:cs typeface="ＭＳ Ｐゴシック" charset="-128"/>
              </a:rPr>
              <a:t>dependent children</a:t>
            </a:r>
            <a:r>
              <a:rPr lang="en-US" sz="1100" kern="1200" dirty="0" smtClean="0">
                <a:solidFill>
                  <a:schemeClr val="tx1"/>
                </a:solidFill>
                <a:effectLst/>
                <a:latin typeface="Times" pitchFamily="-110" charset="0"/>
                <a:ea typeface="ＭＳ Ｐゴシック" charset="-128"/>
                <a:cs typeface="ＭＳ Ｐゴシック" charset="-128"/>
              </a:rPr>
              <a:t> and there is no added cost to access these services. Feel free to use these resources as you need them.</a:t>
            </a:r>
          </a:p>
          <a:p>
            <a:r>
              <a:rPr lang="en-US" sz="1100" kern="1200" dirty="0" smtClean="0">
                <a:solidFill>
                  <a:schemeClr val="tx1"/>
                </a:solidFill>
                <a:effectLst/>
                <a:latin typeface="Times" pitchFamily="-110" charset="0"/>
                <a:ea typeface="ＭＳ Ｐゴシック" charset="-128"/>
                <a:cs typeface="ＭＳ Ｐゴシック" charset="-128"/>
              </a:rPr>
              <a:t> </a:t>
            </a:r>
          </a:p>
          <a:p>
            <a:r>
              <a:rPr lang="en-US" sz="1100" b="1" kern="1200" dirty="0" smtClean="0">
                <a:solidFill>
                  <a:schemeClr val="tx1"/>
                </a:solidFill>
                <a:effectLst/>
                <a:latin typeface="Times" pitchFamily="-110" charset="0"/>
                <a:ea typeface="ＭＳ Ｐゴシック" charset="-128"/>
                <a:cs typeface="ＭＳ Ｐゴシック" charset="-128"/>
              </a:rPr>
              <a:t>Legal, Financial and Grief Resources</a:t>
            </a:r>
            <a:r>
              <a:rPr lang="en-US" sz="1100" kern="1200" dirty="0" smtClean="0">
                <a:solidFill>
                  <a:schemeClr val="tx1"/>
                </a:solidFill>
                <a:effectLst/>
                <a:latin typeface="Times" pitchFamily="-110" charset="0"/>
                <a:ea typeface="ＭＳ Ｐゴシック" charset="-128"/>
                <a:cs typeface="ＭＳ Ｐゴシック" charset="-128"/>
              </a:rPr>
              <a:t> –</a:t>
            </a:r>
            <a:r>
              <a:rPr lang="en-US" sz="1100" kern="1200" dirty="0" err="1" smtClean="0">
                <a:solidFill>
                  <a:schemeClr val="tx1"/>
                </a:solidFill>
                <a:effectLst/>
                <a:latin typeface="Times" pitchFamily="-110" charset="0"/>
                <a:ea typeface="ＭＳ Ｐゴシック" charset="-128"/>
                <a:cs typeface="ＭＳ Ｐゴシック" charset="-128"/>
              </a:rPr>
              <a:t>LifeWorks</a:t>
            </a:r>
            <a:r>
              <a:rPr lang="en-US" sz="1100" kern="1200" baseline="0" dirty="0" smtClean="0">
                <a:solidFill>
                  <a:schemeClr val="tx1"/>
                </a:solidFill>
                <a:effectLst/>
                <a:latin typeface="Times" pitchFamily="-110" charset="0"/>
                <a:ea typeface="ＭＳ Ｐゴシック" charset="-128"/>
                <a:cs typeface="ＭＳ Ｐゴシック" charset="-128"/>
              </a:rPr>
              <a:t> provides </a:t>
            </a:r>
            <a:r>
              <a:rPr lang="en-US" sz="1100" kern="1200" dirty="0" smtClean="0">
                <a:solidFill>
                  <a:schemeClr val="tx1"/>
                </a:solidFill>
                <a:effectLst/>
                <a:latin typeface="Times" pitchFamily="-110" charset="0"/>
                <a:ea typeface="ＭＳ Ｐゴシック" charset="-128"/>
                <a:cs typeface="ＭＳ Ｐゴシック" charset="-128"/>
              </a:rPr>
              <a:t>active employees covered under State of New Mexico’s group life insurance policies, and their </a:t>
            </a:r>
            <a:r>
              <a:rPr lang="en-US" sz="1100" b="1" kern="1200" dirty="0" smtClean="0">
                <a:solidFill>
                  <a:schemeClr val="tx1"/>
                </a:solidFill>
                <a:effectLst/>
                <a:latin typeface="Times" pitchFamily="-110" charset="0"/>
                <a:ea typeface="ＭＳ Ｐゴシック" charset="-128"/>
                <a:cs typeface="ＭＳ Ｐゴシック" charset="-128"/>
              </a:rPr>
              <a:t>spouses</a:t>
            </a:r>
            <a:r>
              <a:rPr lang="en-US" sz="1100" kern="1200" dirty="0" smtClean="0">
                <a:solidFill>
                  <a:schemeClr val="tx1"/>
                </a:solidFill>
                <a:effectLst/>
                <a:latin typeface="Times" pitchFamily="-110" charset="0"/>
                <a:ea typeface="ＭＳ Ｐゴシック" charset="-128"/>
                <a:cs typeface="ＭＳ Ｐゴシック" charset="-128"/>
              </a:rPr>
              <a:t> and </a:t>
            </a:r>
            <a:r>
              <a:rPr lang="en-US" sz="1100" b="1" kern="1200" dirty="0" smtClean="0">
                <a:solidFill>
                  <a:schemeClr val="tx1"/>
                </a:solidFill>
                <a:effectLst/>
                <a:latin typeface="Times" pitchFamily="-110" charset="0"/>
                <a:ea typeface="ＭＳ Ｐゴシック" charset="-128"/>
                <a:cs typeface="ＭＳ Ｐゴシック" charset="-128"/>
              </a:rPr>
              <a:t>dependents</a:t>
            </a:r>
            <a:r>
              <a:rPr lang="en-US" sz="1100" kern="1200" dirty="0" smtClean="0">
                <a:solidFill>
                  <a:schemeClr val="tx1"/>
                </a:solidFill>
                <a:effectLst/>
                <a:latin typeface="Times" pitchFamily="-110" charset="0"/>
                <a:ea typeface="ＭＳ Ｐゴシック" charset="-128"/>
                <a:cs typeface="ＭＳ Ｐゴシック" charset="-128"/>
              </a:rPr>
              <a:t>, access</a:t>
            </a:r>
            <a:r>
              <a:rPr lang="en-US" sz="1100" b="1" kern="1200" dirty="0" smtClean="0">
                <a:solidFill>
                  <a:schemeClr val="tx1"/>
                </a:solidFill>
                <a:effectLst/>
                <a:latin typeface="Times" pitchFamily="-110" charset="0"/>
                <a:ea typeface="ＭＳ Ｐゴシック" charset="-128"/>
                <a:cs typeface="ＭＳ Ｐゴシック" charset="-128"/>
              </a:rPr>
              <a:t> </a:t>
            </a:r>
            <a:r>
              <a:rPr lang="en-US" sz="1100" b="0" kern="1200" dirty="0" smtClean="0">
                <a:solidFill>
                  <a:schemeClr val="tx1"/>
                </a:solidFill>
                <a:effectLst/>
                <a:latin typeface="Times" pitchFamily="-110" charset="0"/>
                <a:ea typeface="ＭＳ Ｐゴシック" charset="-128"/>
                <a:cs typeface="ＭＳ Ｐゴシック" charset="-128"/>
              </a:rPr>
              <a:t>to unlimited </a:t>
            </a:r>
            <a:r>
              <a:rPr lang="en-US" sz="1100" kern="1200" dirty="0" smtClean="0">
                <a:solidFill>
                  <a:schemeClr val="tx1"/>
                </a:solidFill>
                <a:effectLst/>
                <a:latin typeface="Times" pitchFamily="-110" charset="0"/>
                <a:ea typeface="ＭＳ Ｐゴシック" charset="-128"/>
                <a:cs typeface="ＭＳ Ｐゴシック" charset="-128"/>
              </a:rPr>
              <a:t>telephonic guidance and consultation with legal, financial and grief professionals. Services also include comprehensive web and mobile resources and a 30-minute face-to-face consultation with an attorney for each unique legal issue. Both the financial and grief counselors at Ceridian are master’s level mental health counselors. To learn more about these resources, call 1-877-849-6034 or visit LifeWorks.com and log in with the username </a:t>
            </a:r>
            <a:r>
              <a:rPr lang="en-US" sz="1100" i="1" kern="1200" dirty="0" err="1" smtClean="0">
                <a:solidFill>
                  <a:schemeClr val="tx1"/>
                </a:solidFill>
                <a:effectLst/>
                <a:latin typeface="Times" pitchFamily="-110" charset="0"/>
                <a:ea typeface="ＭＳ Ｐゴシック" charset="-128"/>
                <a:cs typeface="ＭＳ Ｐゴシック" charset="-128"/>
              </a:rPr>
              <a:t>lfg</a:t>
            </a:r>
            <a:r>
              <a:rPr lang="en-US" sz="1100" kern="1200" dirty="0" smtClean="0">
                <a:solidFill>
                  <a:schemeClr val="tx1"/>
                </a:solidFill>
                <a:effectLst/>
                <a:latin typeface="Times" pitchFamily="-110" charset="0"/>
                <a:ea typeface="ＭＳ Ｐゴシック" charset="-128"/>
                <a:cs typeface="ＭＳ Ｐゴシック" charset="-128"/>
              </a:rPr>
              <a:t> and the password </a:t>
            </a:r>
            <a:r>
              <a:rPr lang="en-US" sz="1100" i="1" kern="1200" dirty="0" smtClean="0">
                <a:solidFill>
                  <a:schemeClr val="tx1"/>
                </a:solidFill>
                <a:effectLst/>
                <a:latin typeface="Times" pitchFamily="-110" charset="0"/>
                <a:ea typeface="ＭＳ Ｐゴシック" charset="-128"/>
                <a:cs typeface="ＭＳ Ｐゴシック" charset="-128"/>
              </a:rPr>
              <a:t>resources</a:t>
            </a:r>
            <a:r>
              <a:rPr lang="en-US" sz="1100" kern="1200" dirty="0" smtClean="0">
                <a:solidFill>
                  <a:schemeClr val="tx1"/>
                </a:solidFill>
                <a:effectLst/>
                <a:latin typeface="Times" pitchFamily="-110" charset="0"/>
                <a:ea typeface="ＭＳ Ｐゴシック" charset="-128"/>
                <a:cs typeface="ＭＳ Ｐゴシック" charset="-128"/>
              </a:rPr>
              <a:t>. </a:t>
            </a:r>
          </a:p>
          <a:p>
            <a:r>
              <a:rPr lang="en-US" sz="1100" b="1" kern="1200" dirty="0" smtClean="0">
                <a:solidFill>
                  <a:schemeClr val="tx1"/>
                </a:solidFill>
                <a:effectLst/>
                <a:latin typeface="Times" pitchFamily="-110" charset="0"/>
                <a:ea typeface="ＭＳ Ｐゴシック" charset="-128"/>
                <a:cs typeface="ＭＳ Ｐゴシック" charset="-128"/>
              </a:rPr>
              <a:t> </a:t>
            </a:r>
            <a:endParaRPr lang="en-US" sz="1100" kern="1200" dirty="0" smtClean="0">
              <a:solidFill>
                <a:schemeClr val="tx1"/>
              </a:solidFill>
              <a:effectLst/>
              <a:latin typeface="Times" pitchFamily="-110" charset="0"/>
              <a:ea typeface="ＭＳ Ｐゴシック" charset="-128"/>
              <a:cs typeface="ＭＳ Ｐゴシック" charset="-128"/>
            </a:endParaRPr>
          </a:p>
          <a:p>
            <a:r>
              <a:rPr lang="en-US" sz="1100" b="1" kern="1200" dirty="0" smtClean="0">
                <a:solidFill>
                  <a:schemeClr val="tx1"/>
                </a:solidFill>
                <a:effectLst/>
                <a:latin typeface="Times" pitchFamily="-110" charset="0"/>
                <a:ea typeface="ＭＳ Ｐゴシック" charset="-128"/>
                <a:cs typeface="ＭＳ Ｐゴシック" charset="-128"/>
              </a:rPr>
              <a:t>Travel Assistance Services – </a:t>
            </a:r>
            <a:r>
              <a:rPr lang="en-US" sz="1100" kern="1200" dirty="0" err="1" smtClean="0">
                <a:solidFill>
                  <a:schemeClr val="tx1"/>
                </a:solidFill>
                <a:effectLst/>
                <a:latin typeface="Times" pitchFamily="-110" charset="0"/>
                <a:ea typeface="ＭＳ Ｐゴシック" charset="-128"/>
                <a:cs typeface="ＭＳ Ｐゴシック" charset="-128"/>
              </a:rPr>
              <a:t>RedpointWTP</a:t>
            </a:r>
            <a:r>
              <a:rPr lang="en-US" sz="1100" kern="1200" dirty="0" smtClean="0">
                <a:solidFill>
                  <a:schemeClr val="tx1"/>
                </a:solidFill>
                <a:effectLst/>
                <a:latin typeface="Times" pitchFamily="-110" charset="0"/>
                <a:ea typeface="ＭＳ Ｐゴシック" charset="-128"/>
                <a:cs typeface="ＭＳ Ｐゴシック" charset="-128"/>
              </a:rPr>
              <a:t> LLC (</a:t>
            </a:r>
            <a:r>
              <a:rPr lang="en-US" sz="1100" kern="1200" dirty="0" err="1" smtClean="0">
                <a:solidFill>
                  <a:schemeClr val="tx1"/>
                </a:solidFill>
                <a:effectLst/>
                <a:latin typeface="Times" pitchFamily="-110" charset="0"/>
                <a:ea typeface="ＭＳ Ｐゴシック" charset="-128"/>
                <a:cs typeface="ＭＳ Ｐゴシック" charset="-128"/>
              </a:rPr>
              <a:t>Redpoint</a:t>
            </a:r>
            <a:r>
              <a:rPr lang="en-US" sz="1100" kern="1200" dirty="0" smtClean="0">
                <a:solidFill>
                  <a:schemeClr val="tx1"/>
                </a:solidFill>
                <a:effectLst/>
                <a:latin typeface="Times" pitchFamily="-110" charset="0"/>
                <a:ea typeface="ＭＳ Ｐゴシック" charset="-128"/>
                <a:cs typeface="ＭＳ Ｐゴシック" charset="-128"/>
              </a:rPr>
              <a:t>) offers comprehensive travel services, for personal or business travel, when 100 or more miles away from home to active employees and their dependents. Services include help locating medical and dental professionals, assistance replacing lost or stolen luggage, medication, or other critical items and dealing with identity theft while traveling. In the event that you face a serious illness or injury or find yourself in an unsafe place while on the road, </a:t>
            </a:r>
            <a:r>
              <a:rPr lang="en-US" sz="1100" kern="1200" dirty="0" err="1" smtClean="0">
                <a:solidFill>
                  <a:schemeClr val="tx1"/>
                </a:solidFill>
                <a:effectLst/>
                <a:latin typeface="Times" pitchFamily="-110" charset="0"/>
                <a:ea typeface="ＭＳ Ｐゴシック" charset="-128"/>
                <a:cs typeface="ＭＳ Ｐゴシック" charset="-128"/>
              </a:rPr>
              <a:t>Redpoint</a:t>
            </a:r>
            <a:r>
              <a:rPr lang="en-US" sz="1100" kern="1200" dirty="0" smtClean="0">
                <a:solidFill>
                  <a:schemeClr val="tx1"/>
                </a:solidFill>
                <a:effectLst/>
                <a:latin typeface="Times" pitchFamily="-110" charset="0"/>
                <a:ea typeface="ＭＳ Ｐゴシック" charset="-128"/>
                <a:cs typeface="ＭＳ Ｐゴシック" charset="-128"/>
              </a:rPr>
              <a:t> also provides medical and security evacuation. These services are available 24/7/365. For service terms and conditions, and pre-trip information visit LifeBenefits.com/travel or call 1-855-516-5433 if within the U.S. or Canada. From all other locations, call +1 415-485-4677.</a:t>
            </a:r>
          </a:p>
          <a:p>
            <a:r>
              <a:rPr lang="en-US" sz="1100" kern="1200" dirty="0" smtClean="0">
                <a:solidFill>
                  <a:schemeClr val="tx1"/>
                </a:solidFill>
                <a:effectLst/>
                <a:latin typeface="Times" pitchFamily="-110" charset="0"/>
                <a:ea typeface="ＭＳ Ｐゴシック" charset="-128"/>
                <a:cs typeface="ＭＳ Ｐゴシック" charset="-128"/>
              </a:rPr>
              <a:t> </a:t>
            </a:r>
          </a:p>
          <a:p>
            <a:r>
              <a:rPr lang="en-US" sz="1100" b="1" kern="1200" dirty="0" smtClean="0">
                <a:solidFill>
                  <a:schemeClr val="tx1"/>
                </a:solidFill>
                <a:effectLst/>
                <a:latin typeface="Times" pitchFamily="-110" charset="0"/>
                <a:ea typeface="ＭＳ Ｐゴシック" charset="-128"/>
                <a:cs typeface="ＭＳ Ｐゴシック" charset="-128"/>
              </a:rPr>
              <a:t>Legacy Planning Resources</a:t>
            </a:r>
            <a:r>
              <a:rPr lang="en-US" sz="1100" kern="1200" dirty="0" smtClean="0">
                <a:solidFill>
                  <a:schemeClr val="tx1"/>
                </a:solidFill>
                <a:effectLst/>
                <a:latin typeface="Times" pitchFamily="-110" charset="0"/>
                <a:ea typeface="ＭＳ Ｐゴシック" charset="-128"/>
                <a:cs typeface="ＭＳ Ｐゴシック" charset="-128"/>
              </a:rPr>
              <a:t> – Active and retired employees covered under State</a:t>
            </a:r>
            <a:r>
              <a:rPr lang="en-US" sz="1100" kern="1200" baseline="0" dirty="0" smtClean="0">
                <a:solidFill>
                  <a:schemeClr val="tx1"/>
                </a:solidFill>
                <a:effectLst/>
                <a:latin typeface="Times" pitchFamily="-110" charset="0"/>
                <a:ea typeface="ＭＳ Ｐゴシック" charset="-128"/>
                <a:cs typeface="ＭＳ Ｐゴシック" charset="-128"/>
              </a:rPr>
              <a:t> of New Mexico’s </a:t>
            </a:r>
            <a:r>
              <a:rPr lang="en-US" sz="1100" kern="1200" dirty="0" smtClean="0">
                <a:solidFill>
                  <a:schemeClr val="tx1"/>
                </a:solidFill>
                <a:effectLst/>
                <a:latin typeface="Times" pitchFamily="-110" charset="0"/>
                <a:ea typeface="ＭＳ Ｐゴシック" charset="-128"/>
                <a:cs typeface="ＭＳ Ｐゴシック" charset="-128"/>
              </a:rPr>
              <a:t>group life insurance policies, and their families, have access to a variety of information and resources to help them work through end-of-life issues. At LegacyPlanningResources.com you can access important planning documents and learn how to organize final arrangements.</a:t>
            </a:r>
          </a:p>
          <a:p>
            <a:endParaRPr lang="en-US" sz="1100" b="1" kern="1200" dirty="0" smtClean="0">
              <a:solidFill>
                <a:schemeClr val="tx1"/>
              </a:solidFill>
              <a:effectLst/>
              <a:latin typeface="Times" pitchFamily="-110" charset="0"/>
              <a:ea typeface="ＭＳ Ｐゴシック" charset="-128"/>
              <a:cs typeface="ＭＳ Ｐゴシック" charset="-128"/>
            </a:endParaRPr>
          </a:p>
          <a:p>
            <a:r>
              <a:rPr lang="en-US" sz="1100" b="1" kern="1200" dirty="0" smtClean="0">
                <a:solidFill>
                  <a:schemeClr val="tx1"/>
                </a:solidFill>
                <a:effectLst/>
                <a:latin typeface="Times" pitchFamily="-110" charset="0"/>
                <a:ea typeface="ＭＳ Ｐゴシック" charset="-128"/>
                <a:cs typeface="ＭＳ Ｐゴシック" charset="-128"/>
              </a:rPr>
              <a:t>Beneficiary Financial Counseling</a:t>
            </a:r>
            <a:r>
              <a:rPr lang="en-US" sz="1100" kern="1200" dirty="0" smtClean="0">
                <a:solidFill>
                  <a:schemeClr val="tx1"/>
                </a:solidFill>
                <a:effectLst/>
                <a:latin typeface="Times" pitchFamily="-110" charset="0"/>
                <a:ea typeface="ＭＳ Ｐゴシック" charset="-128"/>
                <a:cs typeface="ＭＳ Ｐゴシック" charset="-128"/>
              </a:rPr>
              <a:t> – PricewaterhouseCoopers provides Beneficiary Financial Counseling to beneficiaries of </a:t>
            </a:r>
            <a:r>
              <a:rPr lang="en-US" sz="1100" b="0" kern="1200" dirty="0" smtClean="0">
                <a:solidFill>
                  <a:schemeClr val="tx1"/>
                </a:solidFill>
                <a:effectLst/>
                <a:latin typeface="Times" pitchFamily="-110" charset="0"/>
                <a:ea typeface="ＭＳ Ｐゴシック" charset="-128"/>
                <a:cs typeface="ＭＳ Ｐゴシック" charset="-128"/>
              </a:rPr>
              <a:t>State</a:t>
            </a:r>
            <a:r>
              <a:rPr lang="en-US" sz="1100" b="0" kern="1200" baseline="0" dirty="0" smtClean="0">
                <a:solidFill>
                  <a:schemeClr val="tx1"/>
                </a:solidFill>
                <a:effectLst/>
                <a:latin typeface="Times" pitchFamily="-110" charset="0"/>
                <a:ea typeface="ＭＳ Ｐゴシック" charset="-128"/>
                <a:cs typeface="ＭＳ Ｐゴシック" charset="-128"/>
              </a:rPr>
              <a:t> of New Mexico’s </a:t>
            </a:r>
            <a:r>
              <a:rPr lang="en-US" sz="1100" kern="1200" dirty="0" smtClean="0">
                <a:solidFill>
                  <a:schemeClr val="tx1"/>
                </a:solidFill>
                <a:effectLst/>
                <a:latin typeface="Times" pitchFamily="-110" charset="0"/>
                <a:ea typeface="ＭＳ Ｐゴシック" charset="-128"/>
                <a:cs typeface="ＭＳ Ｐゴシック" charset="-128"/>
              </a:rPr>
              <a:t>group life insurance plans. The independent and objective financial counseling resources are available at a time when they are needed most.  The resources are available to beneficiaries who receive insurance proceeds of $25,000 or more and include access to a financial counseling website for 12 months, a financial fitness assessment and step-by-step assistance in completing a personalized financial plan. </a:t>
            </a:r>
          </a:p>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9</a:t>
            </a:fld>
            <a:endParaRPr lang="en-US"/>
          </a:p>
        </p:txBody>
      </p:sp>
    </p:spTree>
    <p:extLst>
      <p:ext uri="{BB962C8B-B14F-4D97-AF65-F5344CB8AC3E}">
        <p14:creationId xmlns:p14="http://schemas.microsoft.com/office/powerpoint/2010/main" val="4101497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FULL G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3"/>
          <p:cNvSpPr>
            <a:spLocks noGrp="1" noChangeArrowheads="1"/>
          </p:cNvSpPr>
          <p:nvPr>
            <p:ph type="subTitle" idx="1" hasCustomPrompt="1"/>
          </p:nvPr>
        </p:nvSpPr>
        <p:spPr bwMode="auto">
          <a:xfrm>
            <a:off x="457200" y="533400"/>
            <a:ext cx="4933950" cy="242888"/>
          </a:xfrm>
          <a:prstGeom prst="rect">
            <a:avLst/>
          </a:prstGeom>
          <a:noFill/>
        </p:spPr>
        <p:txBody>
          <a:bodyPr lIns="0" tIns="0" rIns="0" bIns="0" anchor="b" anchorCtr="0"/>
          <a:lstStyle>
            <a:lvl1pPr marL="1588" indent="-1588" algn="l">
              <a:buNone/>
              <a:defRPr sz="1400" baseline="0">
                <a:solidFill>
                  <a:srgbClr val="333333"/>
                </a:solidFill>
              </a:defRPr>
            </a:lvl1pPr>
          </a:lstStyle>
          <a:p>
            <a:r>
              <a:rPr lang="en-US" dirty="0" smtClean="0"/>
              <a:t>Enter</a:t>
            </a:r>
            <a:r>
              <a:rPr lang="en-US" baseline="0" dirty="0" smtClean="0"/>
              <a:t> slide master view to edit</a:t>
            </a:r>
            <a:endParaRPr lang="en-US" dirty="0"/>
          </a:p>
        </p:txBody>
      </p:sp>
      <p:sp>
        <p:nvSpPr>
          <p:cNvPr id="16" name="Text Placeholder 10"/>
          <p:cNvSpPr>
            <a:spLocks noGrp="1"/>
          </p:cNvSpPr>
          <p:nvPr>
            <p:ph type="body" sz="quarter" idx="10" hasCustomPrompt="1"/>
          </p:nvPr>
        </p:nvSpPr>
        <p:spPr>
          <a:xfrm>
            <a:off x="457200" y="4724400"/>
            <a:ext cx="7315200" cy="228600"/>
          </a:xfrm>
          <a:prstGeom prst="rect">
            <a:avLst/>
          </a:prstGeom>
        </p:spPr>
        <p:txBody>
          <a:bodyPr lIns="0" tIns="0" rIns="0" bIns="0">
            <a:noAutofit/>
          </a:bodyPr>
          <a:lstStyle>
            <a:lvl1pPr marL="1588" indent="-1588">
              <a:buNone/>
              <a:defRPr sz="1600" b="1" baseline="0"/>
            </a:lvl1pPr>
          </a:lstStyle>
          <a:p>
            <a:pPr lvl="0"/>
            <a:r>
              <a:rPr lang="en-US" dirty="0" smtClean="0"/>
              <a:t>Presenter’s Name</a:t>
            </a:r>
          </a:p>
        </p:txBody>
      </p:sp>
      <p:sp>
        <p:nvSpPr>
          <p:cNvPr id="17" name="Text Placeholder 12"/>
          <p:cNvSpPr>
            <a:spLocks noGrp="1"/>
          </p:cNvSpPr>
          <p:nvPr>
            <p:ph type="body" sz="quarter" idx="11" hasCustomPrompt="1"/>
          </p:nvPr>
        </p:nvSpPr>
        <p:spPr>
          <a:xfrm>
            <a:off x="459006" y="5029200"/>
            <a:ext cx="7315200" cy="228600"/>
          </a:xfrm>
          <a:prstGeom prst="rect">
            <a:avLst/>
          </a:prstGeom>
        </p:spPr>
        <p:txBody>
          <a:bodyPr lIns="0" tIns="0" rIns="0" bIns="0">
            <a:normAutofit/>
          </a:bodyPr>
          <a:lstStyle>
            <a:lvl1pPr marL="1588" indent="-1588">
              <a:buNone/>
              <a:defRPr sz="1400" baseline="0"/>
            </a:lvl1pPr>
          </a:lstStyle>
          <a:p>
            <a:pPr lvl="0"/>
            <a:r>
              <a:rPr lang="en-US" dirty="0" smtClean="0"/>
              <a:t>Month 00, 20XX</a:t>
            </a:r>
          </a:p>
        </p:txBody>
      </p:sp>
      <p:sp>
        <p:nvSpPr>
          <p:cNvPr id="8" name="Rectangle 2"/>
          <p:cNvSpPr>
            <a:spLocks noGrp="1" noChangeArrowheads="1"/>
          </p:cNvSpPr>
          <p:nvPr>
            <p:ph type="ctrTitle" hasCustomPrompt="1"/>
          </p:nvPr>
        </p:nvSpPr>
        <p:spPr bwMode="auto">
          <a:xfrm>
            <a:off x="457200" y="1371600"/>
            <a:ext cx="8305800" cy="1066800"/>
          </a:xfrm>
          <a:prstGeom prst="rect">
            <a:avLst/>
          </a:prstGeom>
          <a:noFill/>
          <a:ln>
            <a:miter lim="800000"/>
            <a:headEnd/>
            <a:tailEnd/>
          </a:ln>
        </p:spPr>
        <p:txBody>
          <a:bodyPr anchor="b" anchorCtr="0"/>
          <a:lstStyle>
            <a:lvl1pPr>
              <a:defRPr sz="3600" b="1" baseline="0">
                <a:solidFill>
                  <a:schemeClr val="tx1"/>
                </a:solidFill>
              </a:defRPr>
            </a:lvl1pPr>
          </a:lstStyle>
          <a:p>
            <a:r>
              <a:rPr lang="en-US" dirty="0" smtClean="0"/>
              <a:t>Title slide Headline</a:t>
            </a:r>
            <a:endParaRPr lang="en-US" dirty="0"/>
          </a:p>
        </p:txBody>
      </p:sp>
      <p:sp>
        <p:nvSpPr>
          <p:cNvPr id="9" name="Text Placeholder 2"/>
          <p:cNvSpPr>
            <a:spLocks noGrp="1"/>
          </p:cNvSpPr>
          <p:nvPr>
            <p:ph type="body" sz="quarter" idx="13" hasCustomPrompt="1"/>
          </p:nvPr>
        </p:nvSpPr>
        <p:spPr>
          <a:xfrm>
            <a:off x="457200" y="2438400"/>
            <a:ext cx="8305800" cy="533400"/>
          </a:xfrm>
        </p:spPr>
        <p:txBody>
          <a:bodyPr/>
          <a:lstStyle>
            <a:lvl1pPr marL="0" indent="0">
              <a:buNone/>
              <a:defRPr sz="3200" baseline="0"/>
            </a:lvl1pPr>
          </a:lstStyle>
          <a:p>
            <a:pPr lvl="0"/>
            <a:r>
              <a:rPr lang="en-US" dirty="0" smtClean="0"/>
              <a:t>Optional 2nd line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3962400" cy="4038600"/>
          </a:xfrm>
          <a:prstGeom prst="rect">
            <a:avLst/>
          </a:prstGeo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2362200"/>
            <a:ext cx="4038600" cy="4038600"/>
          </a:xfrm>
          <a:prstGeom prst="rect">
            <a:avLst/>
          </a:prstGeom>
        </p:spPr>
        <p:txBody>
          <a:bodyPr/>
          <a:lstStyle>
            <a:lvl1pPr>
              <a:defRPr lang="en-US" sz="2400" dirty="0" smtClean="0"/>
            </a:lvl1pPr>
            <a:lvl2pPr>
              <a:defRPr lang="en-US" sz="2200" dirty="0" smtClean="0"/>
            </a:lvl2pPr>
            <a:lvl3pPr>
              <a:defRPr lang="en-US" sz="2000"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Rectangle 23"/>
          <p:cNvSpPr>
            <a:spLocks noGrp="1" noChangeArrowheads="1"/>
          </p:cNvSpPr>
          <p:nvPr>
            <p:ph type="sldNum" sz="quarter" idx="10"/>
          </p:nvPr>
        </p:nvSpPr>
        <p:spPr/>
        <p:txBody>
          <a:bodyPr/>
          <a:lstStyle>
            <a:lvl1pPr>
              <a:defRPr/>
            </a:lvl1pPr>
          </a:lstStyle>
          <a:p>
            <a:fld id="{5BA49101-B0B4-4876-A645-F3811FDF18DA}" type="slidenum">
              <a:rPr lang="en-US"/>
              <a:pPr/>
              <a:t>‹#›</a:t>
            </a:fld>
            <a:endParaRPr lang="en-US" sz="900"/>
          </a:p>
        </p:txBody>
      </p:sp>
      <p:sp>
        <p:nvSpPr>
          <p:cNvPr id="7" name="Title Placeholder 1"/>
          <p:cNvSpPr>
            <a:spLocks noGrp="1"/>
          </p:cNvSpPr>
          <p:nvPr>
            <p:ph type="title" hasCustomPrompt="1"/>
          </p:nvPr>
        </p:nvSpPr>
        <p:spPr>
          <a:xfrm>
            <a:off x="457200" y="1219200"/>
            <a:ext cx="8229600" cy="1143000"/>
          </a:xfrm>
          <a:prstGeom prst="rect">
            <a:avLst/>
          </a:prstGeom>
        </p:spPr>
        <p:txBody>
          <a:bodyPr vert="horz" lIns="0" tIns="0" rIns="0" bIns="0" rtlCol="0" anchor="t" anchorCtr="0">
            <a:normAutofit/>
          </a:bodyPr>
          <a:lstStyle>
            <a:lvl1pPr>
              <a:defRPr sz="3400" b="0"/>
            </a:lvl1pPr>
          </a:lstStyle>
          <a:p>
            <a:r>
              <a:rPr lang="en-US" dirty="0" smtClean="0"/>
              <a:t>Click to add text</a:t>
            </a:r>
            <a:br>
              <a:rPr lang="en-US" dirty="0" smtClean="0"/>
            </a:br>
            <a:r>
              <a:rPr lang="en-US" dirty="0" smtClean="0"/>
              <a:t>2nd line wrap</a:t>
            </a:r>
            <a:endParaRPr lang="en-US" dirty="0"/>
          </a:p>
        </p:txBody>
      </p:sp>
      <p:sp>
        <p:nvSpPr>
          <p:cNvPr id="6" name="Rectangle 5"/>
          <p:cNvSpPr/>
          <p:nvPr userDrawn="1"/>
        </p:nvSpPr>
        <p:spPr bwMode="auto">
          <a:xfrm>
            <a:off x="304800" y="447097"/>
            <a:ext cx="2590800" cy="3149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BRANDED">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6" name="Rectangle 5"/>
          <p:cNvSpPr/>
          <p:nvPr userDrawn="1"/>
        </p:nvSpPr>
        <p:spPr bwMode="auto">
          <a:xfrm>
            <a:off x="0" y="914400"/>
            <a:ext cx="9144000" cy="59436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38307"/>
          <a:stretch/>
        </p:blipFill>
        <p:spPr>
          <a:xfrm>
            <a:off x="6958691" y="5257800"/>
            <a:ext cx="2004333" cy="1600200"/>
          </a:xfrm>
          <a:prstGeom prst="rect">
            <a:avLst/>
          </a:prstGeom>
        </p:spPr>
      </p:pic>
      <p:sp>
        <p:nvSpPr>
          <p:cNvPr id="12" name="Rectangle 11"/>
          <p:cNvSpPr/>
          <p:nvPr userDrawn="1"/>
        </p:nvSpPr>
        <p:spPr bwMode="auto">
          <a:xfrm>
            <a:off x="0" y="914400"/>
            <a:ext cx="9144000" cy="76200"/>
          </a:xfrm>
          <a:prstGeom prst="rect">
            <a:avLst/>
          </a:prstGeom>
          <a:solidFill>
            <a:schemeClr val="tx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9" name="Title 2"/>
          <p:cNvSpPr>
            <a:spLocks noGrp="1"/>
          </p:cNvSpPr>
          <p:nvPr>
            <p:ph type="title" hasCustomPrompt="1"/>
          </p:nvPr>
        </p:nvSpPr>
        <p:spPr>
          <a:xfrm>
            <a:off x="457200" y="2362200"/>
            <a:ext cx="8229600" cy="1004010"/>
          </a:xfrm>
        </p:spPr>
        <p:txBody>
          <a:bodyPr/>
          <a:lstStyle>
            <a:lvl1pPr>
              <a:defRPr baseline="0">
                <a:solidFill>
                  <a:schemeClr val="bg1"/>
                </a:solidFill>
              </a:defRPr>
            </a:lvl1pPr>
          </a:lstStyle>
          <a:p>
            <a:r>
              <a:rPr lang="en-US" dirty="0" smtClean="0"/>
              <a:t>Optional chapter slide used to introduce next section (if applicable)</a:t>
            </a:r>
            <a:endParaRPr lang="en-US" dirty="0"/>
          </a:p>
        </p:txBody>
      </p:sp>
      <p:sp>
        <p:nvSpPr>
          <p:cNvPr id="13" name="Text Placeholder 4"/>
          <p:cNvSpPr>
            <a:spLocks noGrp="1"/>
          </p:cNvSpPr>
          <p:nvPr>
            <p:ph type="body" sz="quarter" idx="11" hasCustomPrompt="1"/>
          </p:nvPr>
        </p:nvSpPr>
        <p:spPr>
          <a:xfrm>
            <a:off x="457200" y="3397605"/>
            <a:ext cx="8229600" cy="609600"/>
          </a:xfrm>
        </p:spPr>
        <p:txBody>
          <a:bodyPr/>
          <a:lstStyle>
            <a:lvl1pPr marL="0" indent="0">
              <a:buNone/>
              <a:defRPr sz="2000">
                <a:solidFill>
                  <a:schemeClr val="bg2">
                    <a:lumMod val="20000"/>
                    <a:lumOff val="80000"/>
                  </a:schemeClr>
                </a:solidFill>
              </a:defRPr>
            </a:lvl1pPr>
          </a:lstStyle>
          <a:p>
            <a:pPr lvl="0"/>
            <a:r>
              <a:rPr lang="en-US" dirty="0" smtClean="0"/>
              <a:t>Subhead – click to add text</a:t>
            </a:r>
            <a:endParaRPr lang="en-US" dirty="0"/>
          </a:p>
        </p:txBody>
      </p:sp>
    </p:spTree>
    <p:extLst>
      <p:ext uri="{BB962C8B-B14F-4D97-AF65-F5344CB8AC3E}">
        <p14:creationId xmlns:p14="http://schemas.microsoft.com/office/powerpoint/2010/main" val="13528989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hapter slide BRANDED">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6" name="Rectangle 5"/>
          <p:cNvSpPr/>
          <p:nvPr userDrawn="1"/>
        </p:nvSpPr>
        <p:spPr bwMode="auto">
          <a:xfrm>
            <a:off x="0" y="914400"/>
            <a:ext cx="9144000" cy="5943600"/>
          </a:xfrm>
          <a:prstGeom prst="rect">
            <a:avLst/>
          </a:prstGeom>
          <a:solidFill>
            <a:srgbClr val="4988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38307"/>
          <a:stretch/>
        </p:blipFill>
        <p:spPr>
          <a:xfrm>
            <a:off x="6958691" y="5257800"/>
            <a:ext cx="2004333" cy="1600200"/>
          </a:xfrm>
          <a:prstGeom prst="rect">
            <a:avLst/>
          </a:prstGeom>
        </p:spPr>
      </p:pic>
      <p:sp>
        <p:nvSpPr>
          <p:cNvPr id="12" name="Rectangle 11"/>
          <p:cNvSpPr/>
          <p:nvPr userDrawn="1"/>
        </p:nvSpPr>
        <p:spPr bwMode="auto">
          <a:xfrm>
            <a:off x="0" y="914400"/>
            <a:ext cx="9144000" cy="76200"/>
          </a:xfrm>
          <a:prstGeom prst="rect">
            <a:avLst/>
          </a:prstGeom>
          <a:solidFill>
            <a:schemeClr val="tx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9" name="Title 2"/>
          <p:cNvSpPr>
            <a:spLocks noGrp="1"/>
          </p:cNvSpPr>
          <p:nvPr>
            <p:ph type="title" hasCustomPrompt="1"/>
          </p:nvPr>
        </p:nvSpPr>
        <p:spPr>
          <a:xfrm>
            <a:off x="457200" y="2362200"/>
            <a:ext cx="8229600" cy="1004010"/>
          </a:xfrm>
        </p:spPr>
        <p:txBody>
          <a:bodyPr/>
          <a:lstStyle>
            <a:lvl1pPr>
              <a:defRPr baseline="0">
                <a:solidFill>
                  <a:schemeClr val="bg1"/>
                </a:solidFill>
              </a:defRPr>
            </a:lvl1pPr>
          </a:lstStyle>
          <a:p>
            <a:r>
              <a:rPr lang="en-US" dirty="0" smtClean="0"/>
              <a:t>Optional chapter slide used to introduce next section (if applicable)</a:t>
            </a:r>
            <a:endParaRPr lang="en-US" dirty="0"/>
          </a:p>
        </p:txBody>
      </p:sp>
      <p:sp>
        <p:nvSpPr>
          <p:cNvPr id="13" name="Text Placeholder 4"/>
          <p:cNvSpPr>
            <a:spLocks noGrp="1"/>
          </p:cNvSpPr>
          <p:nvPr>
            <p:ph type="body" sz="quarter" idx="11" hasCustomPrompt="1"/>
          </p:nvPr>
        </p:nvSpPr>
        <p:spPr>
          <a:xfrm>
            <a:off x="457200" y="3397605"/>
            <a:ext cx="8229600" cy="609600"/>
          </a:xfrm>
        </p:spPr>
        <p:txBody>
          <a:bodyPr/>
          <a:lstStyle>
            <a:lvl1pPr marL="0" indent="0">
              <a:buNone/>
              <a:defRPr sz="2000">
                <a:solidFill>
                  <a:schemeClr val="accent2">
                    <a:lumMod val="20000"/>
                    <a:lumOff val="80000"/>
                  </a:schemeClr>
                </a:solidFill>
              </a:defRPr>
            </a:lvl1pPr>
          </a:lstStyle>
          <a:p>
            <a:pPr lvl="0"/>
            <a:r>
              <a:rPr lang="en-US" dirty="0" smtClean="0"/>
              <a:t>Subhead – click to add text</a:t>
            </a:r>
            <a:endParaRPr lang="en-US" dirty="0"/>
          </a:p>
        </p:txBody>
      </p:sp>
    </p:spTree>
    <p:extLst>
      <p:ext uri="{BB962C8B-B14F-4D97-AF65-F5344CB8AC3E}">
        <p14:creationId xmlns:p14="http://schemas.microsoft.com/office/powerpoint/2010/main" val="13528989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G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8" name="Title 2"/>
          <p:cNvSpPr>
            <a:spLocks noGrp="1"/>
          </p:cNvSpPr>
          <p:nvPr>
            <p:ph type="title" hasCustomPrompt="1"/>
          </p:nvPr>
        </p:nvSpPr>
        <p:spPr>
          <a:xfrm>
            <a:off x="457200" y="3886200"/>
            <a:ext cx="8229600" cy="1004010"/>
          </a:xfrm>
        </p:spPr>
        <p:txBody>
          <a:bodyPr anchor="b" anchorCtr="0"/>
          <a:lstStyle>
            <a:lvl1pPr>
              <a:defRPr baseline="0">
                <a:solidFill>
                  <a:schemeClr val="bg1"/>
                </a:solidFill>
              </a:defRPr>
            </a:lvl1pPr>
          </a:lstStyle>
          <a:p>
            <a:r>
              <a:rPr lang="en-US" dirty="0" smtClean="0"/>
              <a:t>Optional chapter slide used to introduce next section (if applicable)</a:t>
            </a:r>
            <a:endParaRPr lang="en-US" dirty="0"/>
          </a:p>
        </p:txBody>
      </p:sp>
      <p:sp>
        <p:nvSpPr>
          <p:cNvPr id="9" name="Text Placeholder 4"/>
          <p:cNvSpPr>
            <a:spLocks noGrp="1"/>
          </p:cNvSpPr>
          <p:nvPr>
            <p:ph type="body" sz="quarter" idx="11" hasCustomPrompt="1"/>
          </p:nvPr>
        </p:nvSpPr>
        <p:spPr>
          <a:xfrm>
            <a:off x="457200" y="4953000"/>
            <a:ext cx="8229600" cy="609600"/>
          </a:xfrm>
        </p:spPr>
        <p:txBody>
          <a:bodyPr/>
          <a:lstStyle>
            <a:lvl1pPr marL="0" indent="0">
              <a:buNone/>
              <a:defRPr sz="2000">
                <a:solidFill>
                  <a:schemeClr val="bg2">
                    <a:lumMod val="20000"/>
                    <a:lumOff val="80000"/>
                  </a:schemeClr>
                </a:solidFill>
              </a:defRPr>
            </a:lvl1pPr>
          </a:lstStyle>
          <a:p>
            <a:pPr lvl="0"/>
            <a:r>
              <a:rPr lang="en-US" dirty="0" smtClean="0"/>
              <a:t>Subhead – click to add text</a:t>
            </a:r>
            <a:endParaRPr lang="en-US" dirty="0"/>
          </a:p>
        </p:txBody>
      </p:sp>
    </p:spTree>
    <p:extLst>
      <p:ext uri="{BB962C8B-B14F-4D97-AF65-F5344CB8AC3E}">
        <p14:creationId xmlns:p14="http://schemas.microsoft.com/office/powerpoint/2010/main" val="3702505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663440"/>
          </a:xfrm>
          <a:prstGeom prst="rect">
            <a:avLst/>
          </a:prstGeom>
        </p:spPr>
      </p:pic>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11" name="Title 13"/>
          <p:cNvSpPr txBox="1">
            <a:spLocks/>
          </p:cNvSpPr>
          <p:nvPr userDrawn="1"/>
        </p:nvSpPr>
        <p:spPr>
          <a:xfrm>
            <a:off x="457200" y="3436315"/>
            <a:ext cx="8229600" cy="990600"/>
          </a:xfrm>
          <a:prstGeom prst="rect">
            <a:avLst/>
          </a:prstGeom>
        </p:spPr>
        <p:txBody>
          <a:bodyPr vert="horz" lIns="0" tIns="0" rIns="0" bIns="0" rtlCol="0" anchor="t" anchorCtr="0">
            <a:normAutofit/>
          </a:bodyPr>
          <a:lstStyle>
            <a:lvl1pPr algn="l" rtl="0" eaLnBrk="0" fontAlgn="base" hangingPunct="0">
              <a:lnSpc>
                <a:spcPct val="90000"/>
              </a:lnSpc>
              <a:spcBef>
                <a:spcPct val="0"/>
              </a:spcBef>
              <a:spcAft>
                <a:spcPct val="0"/>
              </a:spcAft>
              <a:defRPr sz="3400" b="1">
                <a:solidFill>
                  <a:srgbClr val="4988A4"/>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2pPr>
            <a:lvl3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3pPr>
            <a:lvl4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4pPr>
            <a:lvl5pPr algn="l" rtl="0" eaLnBrk="0" fontAlgn="base" hangingPunct="0">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5pPr>
            <a:lvl6pPr marL="457200" algn="l" rtl="0" fontAlgn="base">
              <a:lnSpc>
                <a:spcPct val="90000"/>
              </a:lnSpc>
              <a:spcBef>
                <a:spcPct val="0"/>
              </a:spcBef>
              <a:spcAft>
                <a:spcPct val="0"/>
              </a:spcAft>
              <a:defRPr sz="3400" b="1">
                <a:solidFill>
                  <a:schemeClr val="tx1"/>
                </a:solidFill>
                <a:latin typeface="Arial" pitchFamily="-110" charset="0"/>
              </a:defRPr>
            </a:lvl6pPr>
            <a:lvl7pPr marL="914400" algn="l" rtl="0" fontAlgn="base">
              <a:lnSpc>
                <a:spcPct val="90000"/>
              </a:lnSpc>
              <a:spcBef>
                <a:spcPct val="0"/>
              </a:spcBef>
              <a:spcAft>
                <a:spcPct val="0"/>
              </a:spcAft>
              <a:defRPr sz="3400" b="1">
                <a:solidFill>
                  <a:schemeClr val="tx1"/>
                </a:solidFill>
                <a:latin typeface="Arial" pitchFamily="-110" charset="0"/>
              </a:defRPr>
            </a:lvl7pPr>
            <a:lvl8pPr marL="1371600" algn="l" rtl="0" fontAlgn="base">
              <a:lnSpc>
                <a:spcPct val="90000"/>
              </a:lnSpc>
              <a:spcBef>
                <a:spcPct val="0"/>
              </a:spcBef>
              <a:spcAft>
                <a:spcPct val="0"/>
              </a:spcAft>
              <a:defRPr sz="3400" b="1">
                <a:solidFill>
                  <a:schemeClr val="tx1"/>
                </a:solidFill>
                <a:latin typeface="Arial" pitchFamily="-110" charset="0"/>
              </a:defRPr>
            </a:lvl8pPr>
            <a:lvl9pPr marL="1828800" algn="l" rtl="0" fontAlgn="base">
              <a:lnSpc>
                <a:spcPct val="90000"/>
              </a:lnSpc>
              <a:spcBef>
                <a:spcPct val="0"/>
              </a:spcBef>
              <a:spcAft>
                <a:spcPct val="0"/>
              </a:spcAft>
              <a:defRPr sz="3400" b="1">
                <a:solidFill>
                  <a:schemeClr val="tx1"/>
                </a:solidFill>
                <a:latin typeface="Arial" pitchFamily="-110" charset="0"/>
              </a:defRPr>
            </a:lvl9pPr>
          </a:lstStyle>
          <a:p>
            <a:r>
              <a:rPr lang="en-US" sz="2000" dirty="0" smtClean="0">
                <a:solidFill>
                  <a:schemeClr val="bg1"/>
                </a:solidFill>
              </a:rPr>
              <a:t>Subhead</a:t>
            </a:r>
            <a:endParaRPr lang="en-US" sz="2000" dirty="0">
              <a:solidFill>
                <a:schemeClr val="bg1"/>
              </a:solidFill>
            </a:endParaRPr>
          </a:p>
        </p:txBody>
      </p:sp>
      <p:sp>
        <p:nvSpPr>
          <p:cNvPr id="8" name="Title 2"/>
          <p:cNvSpPr>
            <a:spLocks noGrp="1"/>
          </p:cNvSpPr>
          <p:nvPr>
            <p:ph type="title" hasCustomPrompt="1"/>
          </p:nvPr>
        </p:nvSpPr>
        <p:spPr>
          <a:xfrm>
            <a:off x="457200" y="3886200"/>
            <a:ext cx="8229600" cy="1004010"/>
          </a:xfrm>
        </p:spPr>
        <p:txBody>
          <a:bodyPr anchor="b" anchorCtr="0"/>
          <a:lstStyle>
            <a:lvl1pPr>
              <a:defRPr baseline="0">
                <a:solidFill>
                  <a:schemeClr val="accent2"/>
                </a:solidFill>
              </a:defRPr>
            </a:lvl1pPr>
          </a:lstStyle>
          <a:p>
            <a:r>
              <a:rPr lang="en-US" smtClean="0"/>
              <a:t>Optional chapter slide used to introduce next section (if applicable)</a:t>
            </a:r>
            <a:endParaRPr lang="en-US" dirty="0"/>
          </a:p>
        </p:txBody>
      </p:sp>
      <p:sp>
        <p:nvSpPr>
          <p:cNvPr id="5" name="Text Placeholder 4"/>
          <p:cNvSpPr>
            <a:spLocks noGrp="1"/>
          </p:cNvSpPr>
          <p:nvPr>
            <p:ph type="body" sz="quarter" idx="11" hasCustomPrompt="1"/>
          </p:nvPr>
        </p:nvSpPr>
        <p:spPr>
          <a:xfrm>
            <a:off x="457200" y="4953000"/>
            <a:ext cx="8229600" cy="609600"/>
          </a:xfrm>
        </p:spPr>
        <p:txBody>
          <a:bodyPr/>
          <a:lstStyle>
            <a:lvl1pPr marL="0" indent="0">
              <a:buNone/>
              <a:defRPr sz="2000"/>
            </a:lvl1pPr>
          </a:lstStyle>
          <a:p>
            <a:pPr lvl="0"/>
            <a:r>
              <a:rPr lang="en-US" dirty="0" smtClean="0"/>
              <a:t>Subhead – click to add text</a:t>
            </a:r>
            <a:endParaRPr lang="en-US" dirty="0"/>
          </a:p>
        </p:txBody>
      </p:sp>
    </p:spTree>
    <p:extLst>
      <p:ext uri="{BB962C8B-B14F-4D97-AF65-F5344CB8AC3E}">
        <p14:creationId xmlns:p14="http://schemas.microsoft.com/office/powerpoint/2010/main" val="27580395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ash BRANDED">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3" name="Picture Placeholder 2"/>
          <p:cNvSpPr>
            <a:spLocks noGrp="1"/>
          </p:cNvSpPr>
          <p:nvPr>
            <p:ph type="pic" sz="quarter" idx="11" hasCustomPrompt="1"/>
          </p:nvPr>
        </p:nvSpPr>
        <p:spPr>
          <a:xfrm>
            <a:off x="-9525" y="990600"/>
            <a:ext cx="9144000" cy="5867400"/>
          </a:xfrm>
        </p:spPr>
        <p:txBody>
          <a:bodyPr/>
          <a:lstStyle>
            <a:lvl1pPr>
              <a:defRPr baseline="0"/>
            </a:lvl1pPr>
          </a:lstStyle>
          <a:p>
            <a:r>
              <a:rPr lang="en-US" dirty="0" smtClean="0"/>
              <a:t>Branded splash page. Click image icon to insert photo.</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8400" y="0"/>
            <a:ext cx="2660904" cy="894194"/>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0"/>
            <a:ext cx="2667000" cy="906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5638800"/>
            <a:ext cx="10096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0510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ash FULL">
    <p:spTree>
      <p:nvGrpSpPr>
        <p:cNvPr id="1" name=""/>
        <p:cNvGrpSpPr/>
        <p:nvPr/>
      </p:nvGrpSpPr>
      <p:grpSpPr>
        <a:xfrm>
          <a:off x="0" y="0"/>
          <a:ext cx="0" cy="0"/>
          <a:chOff x="0" y="0"/>
          <a:chExt cx="0" cy="0"/>
        </a:xfrm>
      </p:grpSpPr>
      <p:sp>
        <p:nvSpPr>
          <p:cNvPr id="3" name="Picture Placeholder 2"/>
          <p:cNvSpPr>
            <a:spLocks noGrp="1"/>
          </p:cNvSpPr>
          <p:nvPr>
            <p:ph type="pic" sz="quarter" idx="11" hasCustomPrompt="1"/>
          </p:nvPr>
        </p:nvSpPr>
        <p:spPr>
          <a:xfrm>
            <a:off x="0" y="0"/>
            <a:ext cx="9144000" cy="6858000"/>
          </a:xfrm>
          <a:solidFill>
            <a:schemeClr val="bg1"/>
          </a:solidFill>
        </p:spPr>
        <p:txBody>
          <a:bodyPr/>
          <a:lstStyle>
            <a:lvl1pPr>
              <a:defRPr baseline="0"/>
            </a:lvl1pPr>
          </a:lstStyle>
          <a:p>
            <a:r>
              <a:rPr lang="en-US" dirty="0" smtClean="0"/>
              <a:t>Full splash page. Click image icon to insert photo.</a:t>
            </a:r>
            <a:endParaRPr lang="en-US" dirty="0"/>
          </a:p>
        </p:txBody>
      </p:sp>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2400" y="5638800"/>
            <a:ext cx="10096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025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5" name="Rectangle 4"/>
          <p:cNvSpPr/>
          <p:nvPr userDrawn="1"/>
        </p:nvSpPr>
        <p:spPr>
          <a:xfrm>
            <a:off x="378675" y="5921514"/>
            <a:ext cx="4572000" cy="707886"/>
          </a:xfrm>
          <a:prstGeom prst="rect">
            <a:avLst/>
          </a:prstGeom>
        </p:spPr>
        <p:txBody>
          <a:bodyPr>
            <a:spAutoFit/>
          </a:bodyPr>
          <a:lstStyle/>
          <a:p>
            <a:r>
              <a:rPr lang="en-US" sz="1000" b="1" dirty="0" err="1" smtClean="0">
                <a:latin typeface="Arial" pitchFamily="96" charset="0"/>
              </a:rPr>
              <a:t>Securian</a:t>
            </a:r>
            <a:r>
              <a:rPr lang="en-US" sz="1000" b="1" dirty="0" smtClean="0">
                <a:latin typeface="Arial" pitchFamily="96" charset="0"/>
              </a:rPr>
              <a:t> Financial Group, Inc.</a:t>
            </a:r>
          </a:p>
          <a:p>
            <a:r>
              <a:rPr lang="en-US" sz="1000" dirty="0" smtClean="0">
                <a:latin typeface="Arial" pitchFamily="96" charset="0"/>
              </a:rPr>
              <a:t>www.securian.com</a:t>
            </a:r>
          </a:p>
          <a:p>
            <a:endParaRPr lang="en-US" sz="1000" dirty="0" smtClean="0">
              <a:latin typeface="Arial" pitchFamily="96" charset="0"/>
            </a:endParaRPr>
          </a:p>
          <a:p>
            <a:r>
              <a:rPr lang="en-US" sz="1000" dirty="0" smtClean="0">
                <a:latin typeface="Arial" pitchFamily="96" charset="0"/>
              </a:rPr>
              <a:t>©2014 </a:t>
            </a:r>
            <a:r>
              <a:rPr lang="en-US" sz="1000" dirty="0" err="1" smtClean="0">
                <a:latin typeface="Arial" pitchFamily="96" charset="0"/>
              </a:rPr>
              <a:t>Securian</a:t>
            </a:r>
            <a:r>
              <a:rPr lang="en-US" sz="1000" dirty="0" smtClean="0">
                <a:latin typeface="Arial" pitchFamily="96" charset="0"/>
              </a:rPr>
              <a:t> Financial Group, Inc.  All rights reserved.</a:t>
            </a:r>
            <a:endParaRPr lang="en-US" sz="1000" dirty="0">
              <a:latin typeface="Arial" pitchFamily="96" charset="0"/>
            </a:endParaRPr>
          </a:p>
        </p:txBody>
      </p:sp>
    </p:spTree>
    <p:extLst>
      <p:ext uri="{BB962C8B-B14F-4D97-AF65-F5344CB8AC3E}">
        <p14:creationId xmlns:p14="http://schemas.microsoft.com/office/powerpoint/2010/main" val="37282360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6" name="Text Placeholder 5"/>
          <p:cNvSpPr>
            <a:spLocks noGrp="1"/>
          </p:cNvSpPr>
          <p:nvPr>
            <p:ph type="body" sz="quarter" idx="11"/>
          </p:nvPr>
        </p:nvSpPr>
        <p:spPr>
          <a:xfrm>
            <a:off x="801814" y="2209800"/>
            <a:ext cx="6805613" cy="3765550"/>
          </a:xfrm>
        </p:spPr>
        <p:txBody>
          <a:bodyPr/>
          <a:lstStyle>
            <a:lvl1pPr marL="230188" indent="-230188">
              <a:defRPr/>
            </a:lvl1pPr>
            <a:lvl2pPr marL="460375" indent="-230188">
              <a:defRPr/>
            </a:lvl2pPr>
            <a:lvl3pPr marL="684213" indent="-223838">
              <a:defRPr/>
            </a:lvl3pPr>
          </a:lstStyle>
          <a:p>
            <a:pPr lvl="0"/>
            <a:r>
              <a:rPr lang="en-US" smtClean="0"/>
              <a:t>Click to edit Master text styles</a:t>
            </a:r>
          </a:p>
          <a:p>
            <a:pPr lvl="1"/>
            <a:r>
              <a:rPr lang="en-US" smtClean="0"/>
              <a:t>Second level</a:t>
            </a:r>
          </a:p>
          <a:p>
            <a:pPr lvl="2"/>
            <a:r>
              <a:rPr lang="en-US" smtClean="0"/>
              <a:t>Third level</a:t>
            </a:r>
          </a:p>
        </p:txBody>
      </p:sp>
      <p:sp>
        <p:nvSpPr>
          <p:cNvPr id="2" name="Rectangle 1"/>
          <p:cNvSpPr/>
          <p:nvPr userDrawn="1"/>
        </p:nvSpPr>
        <p:spPr bwMode="auto">
          <a:xfrm>
            <a:off x="304800" y="447097"/>
            <a:ext cx="2590800" cy="3149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24600" y="216909"/>
            <a:ext cx="232251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214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3"/>
          <p:cNvSpPr>
            <a:spLocks noGrp="1" noChangeArrowheads="1"/>
          </p:cNvSpPr>
          <p:nvPr>
            <p:ph type="subTitle" idx="1" hasCustomPrompt="1"/>
          </p:nvPr>
        </p:nvSpPr>
        <p:spPr bwMode="auto">
          <a:xfrm>
            <a:off x="457200" y="533400"/>
            <a:ext cx="4933950" cy="242888"/>
          </a:xfrm>
          <a:prstGeom prst="rect">
            <a:avLst/>
          </a:prstGeom>
          <a:noFill/>
        </p:spPr>
        <p:txBody>
          <a:bodyPr lIns="0" tIns="0" rIns="0" bIns="0" anchor="b" anchorCtr="0"/>
          <a:lstStyle>
            <a:lvl1pPr marL="1588" indent="-1588" algn="l">
              <a:buNone/>
              <a:defRPr sz="1400" baseline="0">
                <a:solidFill>
                  <a:srgbClr val="333333"/>
                </a:solidFill>
              </a:defRPr>
            </a:lvl1pPr>
          </a:lstStyle>
          <a:p>
            <a:r>
              <a:rPr lang="en-US" dirty="0" smtClean="0"/>
              <a:t>Enter</a:t>
            </a:r>
            <a:r>
              <a:rPr lang="en-US" baseline="0" dirty="0" smtClean="0"/>
              <a:t> slide master view to edit</a:t>
            </a:r>
            <a:endParaRPr lang="en-US" dirty="0"/>
          </a:p>
        </p:txBody>
      </p:sp>
      <p:sp>
        <p:nvSpPr>
          <p:cNvPr id="8" name="Text Placeholder 10"/>
          <p:cNvSpPr>
            <a:spLocks noGrp="1"/>
          </p:cNvSpPr>
          <p:nvPr>
            <p:ph type="body" sz="quarter" idx="10" hasCustomPrompt="1"/>
          </p:nvPr>
        </p:nvSpPr>
        <p:spPr>
          <a:xfrm>
            <a:off x="457200" y="4724400"/>
            <a:ext cx="7315200" cy="228600"/>
          </a:xfrm>
          <a:prstGeom prst="rect">
            <a:avLst/>
          </a:prstGeom>
        </p:spPr>
        <p:txBody>
          <a:bodyPr lIns="0" tIns="0" rIns="0" bIns="0">
            <a:noAutofit/>
          </a:bodyPr>
          <a:lstStyle>
            <a:lvl1pPr marL="1588" indent="-1588">
              <a:buNone/>
              <a:defRPr sz="1600" b="1" baseline="0"/>
            </a:lvl1pPr>
          </a:lstStyle>
          <a:p>
            <a:pPr lvl="0"/>
            <a:r>
              <a:rPr lang="en-US" dirty="0" smtClean="0"/>
              <a:t>Presenter’s Name</a:t>
            </a:r>
          </a:p>
        </p:txBody>
      </p:sp>
      <p:sp>
        <p:nvSpPr>
          <p:cNvPr id="9" name="Text Placeholder 12"/>
          <p:cNvSpPr>
            <a:spLocks noGrp="1"/>
          </p:cNvSpPr>
          <p:nvPr>
            <p:ph type="body" sz="quarter" idx="11" hasCustomPrompt="1"/>
          </p:nvPr>
        </p:nvSpPr>
        <p:spPr>
          <a:xfrm>
            <a:off x="457200" y="5029200"/>
            <a:ext cx="7315200" cy="228600"/>
          </a:xfrm>
          <a:prstGeom prst="rect">
            <a:avLst/>
          </a:prstGeom>
        </p:spPr>
        <p:txBody>
          <a:bodyPr lIns="0" tIns="0" rIns="0" bIns="0">
            <a:normAutofit/>
          </a:bodyPr>
          <a:lstStyle>
            <a:lvl1pPr marL="1588" indent="-1588">
              <a:buNone/>
              <a:defRPr sz="1400" baseline="0"/>
            </a:lvl1pPr>
          </a:lstStyle>
          <a:p>
            <a:pPr lvl="0"/>
            <a:r>
              <a:rPr lang="en-US" dirty="0" smtClean="0"/>
              <a:t>Month 00, 20XX</a:t>
            </a:r>
          </a:p>
        </p:txBody>
      </p:sp>
      <p:sp>
        <p:nvSpPr>
          <p:cNvPr id="10" name="Rectangle 2"/>
          <p:cNvSpPr>
            <a:spLocks noGrp="1" noChangeArrowheads="1"/>
          </p:cNvSpPr>
          <p:nvPr>
            <p:ph type="ctrTitle" hasCustomPrompt="1"/>
          </p:nvPr>
        </p:nvSpPr>
        <p:spPr bwMode="auto">
          <a:xfrm>
            <a:off x="457200" y="1371600"/>
            <a:ext cx="8305800" cy="1066800"/>
          </a:xfrm>
          <a:prstGeom prst="rect">
            <a:avLst/>
          </a:prstGeom>
          <a:noFill/>
          <a:ln>
            <a:miter lim="800000"/>
            <a:headEnd/>
            <a:tailEnd/>
          </a:ln>
        </p:spPr>
        <p:txBody>
          <a:bodyPr anchor="b" anchorCtr="0"/>
          <a:lstStyle>
            <a:lvl1pPr>
              <a:defRPr sz="3600" b="1" baseline="0">
                <a:solidFill>
                  <a:schemeClr val="tx1"/>
                </a:solidFill>
              </a:defRPr>
            </a:lvl1pPr>
          </a:lstStyle>
          <a:p>
            <a:r>
              <a:rPr lang="en-US" dirty="0" smtClean="0"/>
              <a:t>Title slide Headline</a:t>
            </a:r>
            <a:endParaRPr lang="en-US" dirty="0"/>
          </a:p>
        </p:txBody>
      </p:sp>
      <p:sp>
        <p:nvSpPr>
          <p:cNvPr id="11" name="Text Placeholder 2"/>
          <p:cNvSpPr>
            <a:spLocks noGrp="1"/>
          </p:cNvSpPr>
          <p:nvPr>
            <p:ph type="body" sz="quarter" idx="13" hasCustomPrompt="1"/>
          </p:nvPr>
        </p:nvSpPr>
        <p:spPr>
          <a:xfrm>
            <a:off x="457200" y="2438400"/>
            <a:ext cx="8305800" cy="533400"/>
          </a:xfrm>
        </p:spPr>
        <p:txBody>
          <a:bodyPr/>
          <a:lstStyle>
            <a:lvl1pPr marL="0" indent="0">
              <a:buNone/>
              <a:defRPr sz="3200" baseline="0"/>
            </a:lvl1pPr>
          </a:lstStyle>
          <a:p>
            <a:pPr lvl="0"/>
            <a:r>
              <a:rPr lang="en-US" dirty="0" smtClean="0"/>
              <a:t>Optional 2nd line</a:t>
            </a:r>
            <a:endParaRPr lang="en-US" dirty="0"/>
          </a:p>
        </p:txBody>
      </p:sp>
    </p:spTree>
    <p:extLst>
      <p:ext uri="{BB962C8B-B14F-4D97-AF65-F5344CB8AC3E}">
        <p14:creationId xmlns:p14="http://schemas.microsoft.com/office/powerpoint/2010/main" val="12928804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3"/>
          <p:cNvSpPr>
            <a:spLocks noGrp="1" noChangeArrowheads="1"/>
          </p:cNvSpPr>
          <p:nvPr>
            <p:ph type="subTitle" idx="1" hasCustomPrompt="1"/>
          </p:nvPr>
        </p:nvSpPr>
        <p:spPr bwMode="auto">
          <a:xfrm>
            <a:off x="457200" y="533400"/>
            <a:ext cx="4933950" cy="242888"/>
          </a:xfrm>
          <a:prstGeom prst="rect">
            <a:avLst/>
          </a:prstGeom>
          <a:noFill/>
        </p:spPr>
        <p:txBody>
          <a:bodyPr lIns="0" tIns="0" rIns="0" bIns="0" anchor="b" anchorCtr="0"/>
          <a:lstStyle>
            <a:lvl1pPr marL="1588" indent="-1588" algn="l">
              <a:buNone/>
              <a:defRPr sz="1400" baseline="0">
                <a:solidFill>
                  <a:srgbClr val="333333"/>
                </a:solidFill>
              </a:defRPr>
            </a:lvl1pPr>
          </a:lstStyle>
          <a:p>
            <a:r>
              <a:rPr lang="en-US" dirty="0" smtClean="0"/>
              <a:t>Enter</a:t>
            </a:r>
            <a:r>
              <a:rPr lang="en-US" baseline="0" dirty="0" smtClean="0"/>
              <a:t> slide master view to edit</a:t>
            </a:r>
            <a:endParaRPr lang="en-US" dirty="0"/>
          </a:p>
        </p:txBody>
      </p:sp>
      <p:sp>
        <p:nvSpPr>
          <p:cNvPr id="8" name="Text Placeholder 10"/>
          <p:cNvSpPr>
            <a:spLocks noGrp="1"/>
          </p:cNvSpPr>
          <p:nvPr>
            <p:ph type="body" sz="quarter" idx="10" hasCustomPrompt="1"/>
          </p:nvPr>
        </p:nvSpPr>
        <p:spPr>
          <a:xfrm>
            <a:off x="457200" y="4724400"/>
            <a:ext cx="7315200" cy="228600"/>
          </a:xfrm>
          <a:prstGeom prst="rect">
            <a:avLst/>
          </a:prstGeom>
        </p:spPr>
        <p:txBody>
          <a:bodyPr lIns="0" tIns="0" rIns="0" bIns="0">
            <a:noAutofit/>
          </a:bodyPr>
          <a:lstStyle>
            <a:lvl1pPr marL="1588" indent="-1588">
              <a:buNone/>
              <a:defRPr sz="1600" b="1" baseline="0"/>
            </a:lvl1pPr>
          </a:lstStyle>
          <a:p>
            <a:pPr lvl="0"/>
            <a:r>
              <a:rPr lang="en-US" dirty="0" smtClean="0"/>
              <a:t>Presenter’s Name</a:t>
            </a:r>
          </a:p>
        </p:txBody>
      </p:sp>
      <p:sp>
        <p:nvSpPr>
          <p:cNvPr id="9" name="Text Placeholder 12"/>
          <p:cNvSpPr>
            <a:spLocks noGrp="1"/>
          </p:cNvSpPr>
          <p:nvPr>
            <p:ph type="body" sz="quarter" idx="11" hasCustomPrompt="1"/>
          </p:nvPr>
        </p:nvSpPr>
        <p:spPr>
          <a:xfrm>
            <a:off x="457200" y="5029200"/>
            <a:ext cx="7315200" cy="228600"/>
          </a:xfrm>
          <a:prstGeom prst="rect">
            <a:avLst/>
          </a:prstGeom>
        </p:spPr>
        <p:txBody>
          <a:bodyPr lIns="0" tIns="0" rIns="0" bIns="0">
            <a:normAutofit/>
          </a:bodyPr>
          <a:lstStyle>
            <a:lvl1pPr marL="1588" indent="-1588">
              <a:buNone/>
              <a:defRPr sz="1400" baseline="0"/>
            </a:lvl1pPr>
          </a:lstStyle>
          <a:p>
            <a:pPr lvl="0"/>
            <a:r>
              <a:rPr lang="en-US" dirty="0" smtClean="0"/>
              <a:t>Month 00, 20XX</a:t>
            </a:r>
          </a:p>
        </p:txBody>
      </p:sp>
      <p:sp>
        <p:nvSpPr>
          <p:cNvPr id="10" name="Rectangle 2"/>
          <p:cNvSpPr>
            <a:spLocks noGrp="1" noChangeArrowheads="1"/>
          </p:cNvSpPr>
          <p:nvPr>
            <p:ph type="ctrTitle" hasCustomPrompt="1"/>
          </p:nvPr>
        </p:nvSpPr>
        <p:spPr bwMode="auto">
          <a:xfrm>
            <a:off x="457200" y="1371600"/>
            <a:ext cx="8305800" cy="1066800"/>
          </a:xfrm>
          <a:prstGeom prst="rect">
            <a:avLst/>
          </a:prstGeom>
          <a:noFill/>
          <a:ln>
            <a:miter lim="800000"/>
            <a:headEnd/>
            <a:tailEnd/>
          </a:ln>
        </p:spPr>
        <p:txBody>
          <a:bodyPr anchor="b" anchorCtr="0"/>
          <a:lstStyle>
            <a:lvl1pPr>
              <a:defRPr sz="3600" b="1" baseline="0">
                <a:solidFill>
                  <a:schemeClr val="tx1"/>
                </a:solidFill>
              </a:defRPr>
            </a:lvl1pPr>
          </a:lstStyle>
          <a:p>
            <a:r>
              <a:rPr lang="en-US" dirty="0" smtClean="0"/>
              <a:t>Title slide Headline</a:t>
            </a:r>
            <a:endParaRPr lang="en-US" dirty="0"/>
          </a:p>
        </p:txBody>
      </p:sp>
      <p:sp>
        <p:nvSpPr>
          <p:cNvPr id="11" name="Text Placeholder 2"/>
          <p:cNvSpPr>
            <a:spLocks noGrp="1"/>
          </p:cNvSpPr>
          <p:nvPr>
            <p:ph type="body" sz="quarter" idx="13" hasCustomPrompt="1"/>
          </p:nvPr>
        </p:nvSpPr>
        <p:spPr>
          <a:xfrm>
            <a:off x="457200" y="2438400"/>
            <a:ext cx="8305800" cy="533400"/>
          </a:xfrm>
        </p:spPr>
        <p:txBody>
          <a:bodyPr/>
          <a:lstStyle>
            <a:lvl1pPr marL="0" indent="0">
              <a:buNone/>
              <a:defRPr sz="3200" baseline="0"/>
            </a:lvl1pPr>
          </a:lstStyle>
          <a:p>
            <a:pPr lvl="0"/>
            <a:r>
              <a:rPr lang="en-US" dirty="0" smtClean="0"/>
              <a:t>Optional 2nd line</a:t>
            </a:r>
            <a:endParaRPr lang="en-US" dirty="0"/>
          </a:p>
        </p:txBody>
      </p:sp>
    </p:spTree>
    <p:extLst>
      <p:ext uri="{BB962C8B-B14F-4D97-AF65-F5344CB8AC3E}">
        <p14:creationId xmlns:p14="http://schemas.microsoft.com/office/powerpoint/2010/main" val="15609412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LA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3"/>
          <p:cNvSpPr>
            <a:spLocks noGrp="1" noChangeArrowheads="1"/>
          </p:cNvSpPr>
          <p:nvPr>
            <p:ph type="subTitle" idx="1" hasCustomPrompt="1"/>
          </p:nvPr>
        </p:nvSpPr>
        <p:spPr bwMode="auto">
          <a:xfrm>
            <a:off x="457200" y="533400"/>
            <a:ext cx="4933950" cy="242888"/>
          </a:xfrm>
          <a:prstGeom prst="rect">
            <a:avLst/>
          </a:prstGeom>
          <a:noFill/>
        </p:spPr>
        <p:txBody>
          <a:bodyPr lIns="0" tIns="0" rIns="0" bIns="0" anchor="b" anchorCtr="0"/>
          <a:lstStyle>
            <a:lvl1pPr marL="1588" indent="-1588" algn="l">
              <a:buNone/>
              <a:defRPr sz="1400" baseline="0">
                <a:solidFill>
                  <a:srgbClr val="333333"/>
                </a:solidFill>
              </a:defRPr>
            </a:lvl1pPr>
          </a:lstStyle>
          <a:p>
            <a:r>
              <a:rPr lang="en-US" dirty="0" smtClean="0"/>
              <a:t>Enter</a:t>
            </a:r>
            <a:r>
              <a:rPr lang="en-US" baseline="0" dirty="0" smtClean="0"/>
              <a:t> slide master view to edit</a:t>
            </a:r>
            <a:endParaRPr lang="en-US" dirty="0"/>
          </a:p>
        </p:txBody>
      </p:sp>
      <p:sp>
        <p:nvSpPr>
          <p:cNvPr id="8" name="Text Placeholder 10"/>
          <p:cNvSpPr>
            <a:spLocks noGrp="1"/>
          </p:cNvSpPr>
          <p:nvPr>
            <p:ph type="body" sz="quarter" idx="10" hasCustomPrompt="1"/>
          </p:nvPr>
        </p:nvSpPr>
        <p:spPr>
          <a:xfrm>
            <a:off x="457200" y="4724400"/>
            <a:ext cx="7315200" cy="228600"/>
          </a:xfrm>
          <a:prstGeom prst="rect">
            <a:avLst/>
          </a:prstGeom>
        </p:spPr>
        <p:txBody>
          <a:bodyPr lIns="0" tIns="0" rIns="0" bIns="0">
            <a:noAutofit/>
          </a:bodyPr>
          <a:lstStyle>
            <a:lvl1pPr marL="1588" indent="-1588">
              <a:buNone/>
              <a:defRPr sz="1600" b="1" baseline="0"/>
            </a:lvl1pPr>
          </a:lstStyle>
          <a:p>
            <a:pPr lvl="0"/>
            <a:r>
              <a:rPr lang="en-US" dirty="0" smtClean="0"/>
              <a:t>Presenter’s Name</a:t>
            </a:r>
          </a:p>
        </p:txBody>
      </p:sp>
      <p:sp>
        <p:nvSpPr>
          <p:cNvPr id="9" name="Text Placeholder 12"/>
          <p:cNvSpPr>
            <a:spLocks noGrp="1"/>
          </p:cNvSpPr>
          <p:nvPr>
            <p:ph type="body" sz="quarter" idx="11" hasCustomPrompt="1"/>
          </p:nvPr>
        </p:nvSpPr>
        <p:spPr>
          <a:xfrm>
            <a:off x="457200" y="5029200"/>
            <a:ext cx="7315200" cy="228600"/>
          </a:xfrm>
          <a:prstGeom prst="rect">
            <a:avLst/>
          </a:prstGeom>
        </p:spPr>
        <p:txBody>
          <a:bodyPr lIns="0" tIns="0" rIns="0" bIns="0">
            <a:normAutofit/>
          </a:bodyPr>
          <a:lstStyle>
            <a:lvl1pPr marL="1588" indent="-1588">
              <a:buNone/>
              <a:defRPr sz="1400" baseline="0"/>
            </a:lvl1pPr>
          </a:lstStyle>
          <a:p>
            <a:pPr lvl="0"/>
            <a:r>
              <a:rPr lang="en-US" dirty="0" smtClean="0"/>
              <a:t>Month 00, 20XX</a:t>
            </a:r>
          </a:p>
        </p:txBody>
      </p:sp>
      <p:sp>
        <p:nvSpPr>
          <p:cNvPr id="10" name="Rectangle 2"/>
          <p:cNvSpPr>
            <a:spLocks noGrp="1" noChangeArrowheads="1"/>
          </p:cNvSpPr>
          <p:nvPr>
            <p:ph type="ctrTitle" hasCustomPrompt="1"/>
          </p:nvPr>
        </p:nvSpPr>
        <p:spPr bwMode="auto">
          <a:xfrm>
            <a:off x="457200" y="1371600"/>
            <a:ext cx="8305800" cy="1066800"/>
          </a:xfrm>
          <a:prstGeom prst="rect">
            <a:avLst/>
          </a:prstGeom>
          <a:noFill/>
          <a:ln>
            <a:miter lim="800000"/>
            <a:headEnd/>
            <a:tailEnd/>
          </a:ln>
        </p:spPr>
        <p:txBody>
          <a:bodyPr anchor="b" anchorCtr="0"/>
          <a:lstStyle>
            <a:lvl1pPr>
              <a:defRPr sz="3600" b="1" baseline="0">
                <a:solidFill>
                  <a:schemeClr val="tx1"/>
                </a:solidFill>
              </a:defRPr>
            </a:lvl1pPr>
          </a:lstStyle>
          <a:p>
            <a:r>
              <a:rPr lang="en-US" dirty="0" smtClean="0"/>
              <a:t>Title slide Headline</a:t>
            </a:r>
            <a:endParaRPr lang="en-US" dirty="0"/>
          </a:p>
        </p:txBody>
      </p:sp>
      <p:sp>
        <p:nvSpPr>
          <p:cNvPr id="11" name="Text Placeholder 2"/>
          <p:cNvSpPr>
            <a:spLocks noGrp="1"/>
          </p:cNvSpPr>
          <p:nvPr>
            <p:ph type="body" sz="quarter" idx="13" hasCustomPrompt="1"/>
          </p:nvPr>
        </p:nvSpPr>
        <p:spPr>
          <a:xfrm>
            <a:off x="457200" y="2438400"/>
            <a:ext cx="8305800" cy="533400"/>
          </a:xfrm>
        </p:spPr>
        <p:txBody>
          <a:bodyPr/>
          <a:lstStyle>
            <a:lvl1pPr marL="0" indent="0">
              <a:buNone/>
              <a:defRPr sz="3200" baseline="0"/>
            </a:lvl1pPr>
          </a:lstStyle>
          <a:p>
            <a:pPr lvl="0"/>
            <a:r>
              <a:rPr lang="en-US" dirty="0" smtClean="0"/>
              <a:t>Optional 2nd line</a:t>
            </a:r>
            <a:endParaRPr lang="en-US" dirty="0"/>
          </a:p>
        </p:txBody>
      </p:sp>
    </p:spTree>
    <p:extLst>
      <p:ext uri="{BB962C8B-B14F-4D97-AF65-F5344CB8AC3E}">
        <p14:creationId xmlns:p14="http://schemas.microsoft.com/office/powerpoint/2010/main" val="42825088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3"/>
          <p:cNvSpPr>
            <a:spLocks noGrp="1" noChangeArrowheads="1"/>
          </p:cNvSpPr>
          <p:nvPr>
            <p:ph type="subTitle" idx="1" hasCustomPrompt="1"/>
          </p:nvPr>
        </p:nvSpPr>
        <p:spPr bwMode="auto">
          <a:xfrm>
            <a:off x="457200" y="533400"/>
            <a:ext cx="4933950" cy="242888"/>
          </a:xfrm>
          <a:prstGeom prst="rect">
            <a:avLst/>
          </a:prstGeom>
          <a:noFill/>
        </p:spPr>
        <p:txBody>
          <a:bodyPr lIns="0" tIns="0" rIns="0" bIns="0" anchor="b" anchorCtr="0"/>
          <a:lstStyle>
            <a:lvl1pPr marL="1588" indent="-1588" algn="l">
              <a:buNone/>
              <a:defRPr sz="1400" baseline="0">
                <a:solidFill>
                  <a:srgbClr val="333333"/>
                </a:solidFill>
              </a:defRPr>
            </a:lvl1pPr>
          </a:lstStyle>
          <a:p>
            <a:r>
              <a:rPr lang="en-US" dirty="0" smtClean="0"/>
              <a:t>Enter</a:t>
            </a:r>
            <a:r>
              <a:rPr lang="en-US" baseline="0" dirty="0" smtClean="0"/>
              <a:t> slide master view to edit</a:t>
            </a:r>
            <a:endParaRPr lang="en-US" dirty="0"/>
          </a:p>
        </p:txBody>
      </p:sp>
      <p:sp>
        <p:nvSpPr>
          <p:cNvPr id="8" name="Text Placeholder 10"/>
          <p:cNvSpPr>
            <a:spLocks noGrp="1"/>
          </p:cNvSpPr>
          <p:nvPr>
            <p:ph type="body" sz="quarter" idx="10" hasCustomPrompt="1"/>
          </p:nvPr>
        </p:nvSpPr>
        <p:spPr>
          <a:xfrm>
            <a:off x="457200" y="4724400"/>
            <a:ext cx="7315200" cy="228600"/>
          </a:xfrm>
          <a:prstGeom prst="rect">
            <a:avLst/>
          </a:prstGeom>
        </p:spPr>
        <p:txBody>
          <a:bodyPr lIns="0" tIns="0" rIns="0" bIns="0">
            <a:noAutofit/>
          </a:bodyPr>
          <a:lstStyle>
            <a:lvl1pPr marL="1588" indent="-1588">
              <a:buNone/>
              <a:defRPr sz="1600" b="1" baseline="0"/>
            </a:lvl1pPr>
          </a:lstStyle>
          <a:p>
            <a:pPr lvl="0"/>
            <a:r>
              <a:rPr lang="en-US" dirty="0" smtClean="0"/>
              <a:t>Presenter’s Name</a:t>
            </a:r>
          </a:p>
        </p:txBody>
      </p:sp>
      <p:sp>
        <p:nvSpPr>
          <p:cNvPr id="9" name="Text Placeholder 12"/>
          <p:cNvSpPr>
            <a:spLocks noGrp="1"/>
          </p:cNvSpPr>
          <p:nvPr>
            <p:ph type="body" sz="quarter" idx="11" hasCustomPrompt="1"/>
          </p:nvPr>
        </p:nvSpPr>
        <p:spPr>
          <a:xfrm>
            <a:off x="457200" y="5029200"/>
            <a:ext cx="7315200" cy="228600"/>
          </a:xfrm>
          <a:prstGeom prst="rect">
            <a:avLst/>
          </a:prstGeom>
        </p:spPr>
        <p:txBody>
          <a:bodyPr lIns="0" tIns="0" rIns="0" bIns="0">
            <a:normAutofit/>
          </a:bodyPr>
          <a:lstStyle>
            <a:lvl1pPr marL="1588" indent="-1588">
              <a:buNone/>
              <a:defRPr sz="1400" baseline="0"/>
            </a:lvl1pPr>
          </a:lstStyle>
          <a:p>
            <a:pPr lvl="0"/>
            <a:r>
              <a:rPr lang="en-US" dirty="0" smtClean="0"/>
              <a:t>Month 00, 20XX</a:t>
            </a:r>
          </a:p>
        </p:txBody>
      </p:sp>
      <p:sp>
        <p:nvSpPr>
          <p:cNvPr id="10" name="Rectangle 2"/>
          <p:cNvSpPr>
            <a:spLocks noGrp="1" noChangeArrowheads="1"/>
          </p:cNvSpPr>
          <p:nvPr>
            <p:ph type="ctrTitle" hasCustomPrompt="1"/>
          </p:nvPr>
        </p:nvSpPr>
        <p:spPr bwMode="auto">
          <a:xfrm>
            <a:off x="457200" y="1371600"/>
            <a:ext cx="8305800" cy="1066800"/>
          </a:xfrm>
          <a:prstGeom prst="rect">
            <a:avLst/>
          </a:prstGeom>
          <a:noFill/>
          <a:ln>
            <a:miter lim="800000"/>
            <a:headEnd/>
            <a:tailEnd/>
          </a:ln>
        </p:spPr>
        <p:txBody>
          <a:bodyPr anchor="b" anchorCtr="0"/>
          <a:lstStyle>
            <a:lvl1pPr>
              <a:defRPr sz="3600" b="1" baseline="0">
                <a:solidFill>
                  <a:schemeClr val="tx1"/>
                </a:solidFill>
              </a:defRPr>
            </a:lvl1pPr>
          </a:lstStyle>
          <a:p>
            <a:r>
              <a:rPr lang="en-US" dirty="0" smtClean="0"/>
              <a:t>Title slide Headline</a:t>
            </a:r>
            <a:endParaRPr lang="en-US" dirty="0"/>
          </a:p>
        </p:txBody>
      </p:sp>
      <p:sp>
        <p:nvSpPr>
          <p:cNvPr id="11" name="Text Placeholder 2"/>
          <p:cNvSpPr>
            <a:spLocks noGrp="1"/>
          </p:cNvSpPr>
          <p:nvPr>
            <p:ph type="body" sz="quarter" idx="13" hasCustomPrompt="1"/>
          </p:nvPr>
        </p:nvSpPr>
        <p:spPr>
          <a:xfrm>
            <a:off x="457200" y="2438400"/>
            <a:ext cx="8305800" cy="533400"/>
          </a:xfrm>
        </p:spPr>
        <p:txBody>
          <a:bodyPr/>
          <a:lstStyle>
            <a:lvl1pPr marL="0" indent="0">
              <a:buNone/>
              <a:defRPr sz="3200" baseline="0"/>
            </a:lvl1pPr>
          </a:lstStyle>
          <a:p>
            <a:pPr lvl="0"/>
            <a:r>
              <a:rPr lang="en-US" dirty="0" smtClean="0"/>
              <a:t>Optional 2nd line</a:t>
            </a:r>
            <a:endParaRPr lang="en-US" dirty="0"/>
          </a:p>
        </p:txBody>
      </p:sp>
    </p:spTree>
    <p:extLst>
      <p:ext uri="{BB962C8B-B14F-4D97-AF65-F5344CB8AC3E}">
        <p14:creationId xmlns:p14="http://schemas.microsoft.com/office/powerpoint/2010/main" val="12923095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NO BULLETS">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7" name="Content Placeholder 5"/>
          <p:cNvSpPr>
            <a:spLocks noGrp="1"/>
          </p:cNvSpPr>
          <p:nvPr>
            <p:ph sz="quarter" idx="11" hasCustomPrompt="1"/>
          </p:nvPr>
        </p:nvSpPr>
        <p:spPr>
          <a:xfrm>
            <a:off x="457200" y="2362200"/>
            <a:ext cx="8229600" cy="3962400"/>
          </a:xfrm>
          <a:prstGeom prst="rect">
            <a:avLst/>
          </a:prstGeom>
        </p:spPr>
        <p:txBody>
          <a:bodyPr lIns="0" tIns="0" rIns="0" bIns="0"/>
          <a:lstStyle>
            <a:lvl1pPr marL="0" indent="0">
              <a:buNone/>
              <a:defRPr sz="2400"/>
            </a:lvl1pPr>
            <a:lvl2pPr>
              <a:defRPr sz="2200"/>
            </a:lvl2pPr>
            <a:lvl3pPr>
              <a:defRPr sz="2000"/>
            </a:lvl3pPr>
            <a:lvl5pPr>
              <a:defRPr sz="1600"/>
            </a:lvl5pPr>
          </a:lstStyle>
          <a:p>
            <a:pPr lvl="0"/>
            <a:r>
              <a:rPr lang="en-US" dirty="0" smtClean="0"/>
              <a:t>24 </a:t>
            </a:r>
            <a:r>
              <a:rPr lang="en-US" dirty="0" err="1" smtClean="0"/>
              <a:t>pt</a:t>
            </a:r>
            <a:r>
              <a:rPr lang="en-US" dirty="0" smtClean="0"/>
              <a:t> size Click to add text</a:t>
            </a:r>
          </a:p>
        </p:txBody>
      </p:sp>
      <p:sp>
        <p:nvSpPr>
          <p:cNvPr id="9" name="Title Placeholder 1"/>
          <p:cNvSpPr>
            <a:spLocks noGrp="1"/>
          </p:cNvSpPr>
          <p:nvPr>
            <p:ph type="title" hasCustomPrompt="1"/>
          </p:nvPr>
        </p:nvSpPr>
        <p:spPr>
          <a:xfrm>
            <a:off x="457200" y="1219200"/>
            <a:ext cx="8229600" cy="1143000"/>
          </a:xfrm>
          <a:prstGeom prst="rect">
            <a:avLst/>
          </a:prstGeom>
        </p:spPr>
        <p:txBody>
          <a:bodyPr vert="horz" lIns="0" tIns="0" rIns="0" bIns="0" rtlCol="0" anchor="t" anchorCtr="0">
            <a:normAutofit/>
          </a:bodyPr>
          <a:lstStyle>
            <a:lvl1pPr>
              <a:defRPr b="0"/>
            </a:lvl1pPr>
          </a:lstStyle>
          <a:p>
            <a:r>
              <a:rPr lang="en-US" dirty="0" smtClean="0"/>
              <a:t>Click to add text</a:t>
            </a:r>
            <a:br>
              <a:rPr lang="en-US" dirty="0" smtClean="0"/>
            </a:br>
            <a:r>
              <a:rPr lang="en-US" dirty="0" smtClean="0"/>
              <a:t>34 </a:t>
            </a:r>
            <a:r>
              <a:rPr lang="en-US" dirty="0" err="1" smtClean="0"/>
              <a:t>pt</a:t>
            </a:r>
            <a:r>
              <a:rPr lang="en-US" dirty="0" smtClean="0"/>
              <a:t> size</a:t>
            </a:r>
            <a:endParaRPr lang="en-US" dirty="0"/>
          </a:p>
        </p:txBody>
      </p:sp>
      <p:sp>
        <p:nvSpPr>
          <p:cNvPr id="5" name="Rectangle 4"/>
          <p:cNvSpPr/>
          <p:nvPr userDrawn="1"/>
        </p:nvSpPr>
        <p:spPr bwMode="auto">
          <a:xfrm>
            <a:off x="304800" y="447097"/>
            <a:ext cx="2590800" cy="3149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FOOTNOTE">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dirty="0"/>
          </a:p>
        </p:txBody>
      </p:sp>
      <p:sp>
        <p:nvSpPr>
          <p:cNvPr id="7" name="Content Placeholder 5"/>
          <p:cNvSpPr>
            <a:spLocks noGrp="1"/>
          </p:cNvSpPr>
          <p:nvPr>
            <p:ph sz="quarter" idx="11" hasCustomPrompt="1"/>
          </p:nvPr>
        </p:nvSpPr>
        <p:spPr>
          <a:xfrm>
            <a:off x="457200" y="2362200"/>
            <a:ext cx="8229600" cy="3273725"/>
          </a:xfrm>
          <a:prstGeom prst="rect">
            <a:avLst/>
          </a:prstGeom>
        </p:spPr>
        <p:txBody>
          <a:bodyPr lIns="0" tIns="0" rIns="0" bIns="0"/>
          <a:lstStyle>
            <a:lvl1pPr marL="0" indent="0">
              <a:buNone/>
              <a:defRPr sz="2400"/>
            </a:lvl1pPr>
            <a:lvl2pPr>
              <a:defRPr sz="2200"/>
            </a:lvl2pPr>
            <a:lvl3pPr>
              <a:defRPr sz="2000"/>
            </a:lvl3pPr>
            <a:lvl5pPr>
              <a:defRPr sz="1600"/>
            </a:lvl5pPr>
          </a:lstStyle>
          <a:p>
            <a:pPr lvl="0"/>
            <a:r>
              <a:rPr lang="en-US" dirty="0" smtClean="0"/>
              <a:t>24 </a:t>
            </a:r>
            <a:r>
              <a:rPr lang="en-US" dirty="0" err="1" smtClean="0"/>
              <a:t>pt</a:t>
            </a:r>
            <a:r>
              <a:rPr lang="en-US" dirty="0" smtClean="0"/>
              <a:t> size Click to add text</a:t>
            </a:r>
          </a:p>
        </p:txBody>
      </p:sp>
      <p:sp>
        <p:nvSpPr>
          <p:cNvPr id="9" name="Title Placeholder 1"/>
          <p:cNvSpPr>
            <a:spLocks noGrp="1"/>
          </p:cNvSpPr>
          <p:nvPr>
            <p:ph type="title" hasCustomPrompt="1"/>
          </p:nvPr>
        </p:nvSpPr>
        <p:spPr>
          <a:xfrm>
            <a:off x="457200" y="1219200"/>
            <a:ext cx="8229600" cy="1143000"/>
          </a:xfrm>
          <a:prstGeom prst="rect">
            <a:avLst/>
          </a:prstGeom>
        </p:spPr>
        <p:txBody>
          <a:bodyPr vert="horz" lIns="0" tIns="0" rIns="0" bIns="0" rtlCol="0" anchor="t" anchorCtr="0">
            <a:normAutofit/>
          </a:bodyPr>
          <a:lstStyle>
            <a:lvl1pPr>
              <a:defRPr b="0"/>
            </a:lvl1pPr>
          </a:lstStyle>
          <a:p>
            <a:r>
              <a:rPr lang="en-US" dirty="0" smtClean="0"/>
              <a:t>Click to add text</a:t>
            </a:r>
            <a:br>
              <a:rPr lang="en-US" dirty="0" smtClean="0"/>
            </a:br>
            <a:r>
              <a:rPr lang="en-US" dirty="0" smtClean="0"/>
              <a:t>34 </a:t>
            </a:r>
            <a:r>
              <a:rPr lang="en-US" dirty="0" err="1" smtClean="0"/>
              <a:t>pt</a:t>
            </a:r>
            <a:r>
              <a:rPr lang="en-US" dirty="0" smtClean="0"/>
              <a:t> size</a:t>
            </a:r>
            <a:endParaRPr lang="en-US" dirty="0"/>
          </a:p>
        </p:txBody>
      </p:sp>
      <p:sp>
        <p:nvSpPr>
          <p:cNvPr id="12" name="Text Placeholder 11"/>
          <p:cNvSpPr>
            <a:spLocks noGrp="1"/>
          </p:cNvSpPr>
          <p:nvPr>
            <p:ph type="body" sz="quarter" idx="13" hasCustomPrompt="1"/>
          </p:nvPr>
        </p:nvSpPr>
        <p:spPr>
          <a:xfrm>
            <a:off x="457200" y="5638800"/>
            <a:ext cx="8229600" cy="685800"/>
          </a:xfrm>
        </p:spPr>
        <p:txBody>
          <a:bodyPr anchor="b"/>
          <a:lstStyle>
            <a:lvl1pPr marL="0" indent="0">
              <a:buNone/>
              <a:defRPr sz="1000" baseline="0">
                <a:solidFill>
                  <a:schemeClr val="tx1">
                    <a:lumMod val="65000"/>
                    <a:lumOff val="35000"/>
                  </a:schemeClr>
                </a:solidFill>
              </a:defRPr>
            </a:lvl1pPr>
          </a:lstStyle>
          <a:p>
            <a:pPr lvl="0"/>
            <a:r>
              <a:rPr lang="en-US" dirty="0" smtClean="0"/>
              <a:t>Footnote style for use on the bottom of the slide.</a:t>
            </a:r>
            <a:endParaRPr lang="en-US" dirty="0"/>
          </a:p>
        </p:txBody>
      </p:sp>
      <p:sp>
        <p:nvSpPr>
          <p:cNvPr id="17" name="Text Placeholder 16"/>
          <p:cNvSpPr>
            <a:spLocks noGrp="1"/>
          </p:cNvSpPr>
          <p:nvPr>
            <p:ph type="body" sz="quarter" idx="15" hasCustomPrompt="1"/>
          </p:nvPr>
        </p:nvSpPr>
        <p:spPr>
          <a:xfrm>
            <a:off x="838200" y="6421740"/>
            <a:ext cx="7848600" cy="152400"/>
          </a:xfrm>
        </p:spPr>
        <p:txBody>
          <a:bodyPr/>
          <a:lstStyle>
            <a:lvl1pPr marL="0" indent="0">
              <a:buNone/>
              <a:defRPr sz="1000" b="1" baseline="0">
                <a:solidFill>
                  <a:schemeClr val="tx1">
                    <a:lumMod val="65000"/>
                    <a:lumOff val="35000"/>
                  </a:schemeClr>
                </a:solidFill>
              </a:defRPr>
            </a:lvl1pPr>
          </a:lstStyle>
          <a:p>
            <a:pPr lvl="0"/>
            <a:r>
              <a:rPr lang="en-US" dirty="0" smtClean="0"/>
              <a:t>Disclosure example: For financial professional use only. Not for use with the public.</a:t>
            </a:r>
            <a:endParaRPr lang="en-US" dirty="0"/>
          </a:p>
        </p:txBody>
      </p:sp>
      <p:sp>
        <p:nvSpPr>
          <p:cNvPr id="8" name="Rectangle 7"/>
          <p:cNvSpPr/>
          <p:nvPr userDrawn="1"/>
        </p:nvSpPr>
        <p:spPr bwMode="auto">
          <a:xfrm>
            <a:off x="304800" y="447097"/>
            <a:ext cx="2590800" cy="3149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28687959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BULLETS">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9" name="Title Placeholder 1"/>
          <p:cNvSpPr>
            <a:spLocks noGrp="1"/>
          </p:cNvSpPr>
          <p:nvPr>
            <p:ph type="title" hasCustomPrompt="1"/>
          </p:nvPr>
        </p:nvSpPr>
        <p:spPr>
          <a:xfrm>
            <a:off x="457200" y="1219200"/>
            <a:ext cx="8229600" cy="1143000"/>
          </a:xfrm>
          <a:prstGeom prst="rect">
            <a:avLst/>
          </a:prstGeom>
        </p:spPr>
        <p:txBody>
          <a:bodyPr vert="horz" lIns="0" tIns="0" rIns="0" bIns="0" rtlCol="0" anchor="t" anchorCtr="0">
            <a:normAutofit/>
          </a:bodyPr>
          <a:lstStyle>
            <a:lvl1pPr>
              <a:defRPr/>
            </a:lvl1pPr>
          </a:lstStyle>
          <a:p>
            <a:r>
              <a:rPr lang="en-US" dirty="0" smtClean="0"/>
              <a:t>Click to add text</a:t>
            </a:r>
            <a:br>
              <a:rPr lang="en-US" dirty="0" smtClean="0"/>
            </a:br>
            <a:r>
              <a:rPr lang="en-US" dirty="0" smtClean="0"/>
              <a:t>2nd line wrap</a:t>
            </a:r>
            <a:endParaRPr lang="en-US" dirty="0"/>
          </a:p>
        </p:txBody>
      </p:sp>
      <p:sp>
        <p:nvSpPr>
          <p:cNvPr id="5" name="Text Placeholder 3"/>
          <p:cNvSpPr>
            <a:spLocks noGrp="1"/>
          </p:cNvSpPr>
          <p:nvPr>
            <p:ph idx="1" hasCustomPrompt="1"/>
          </p:nvPr>
        </p:nvSpPr>
        <p:spPr>
          <a:xfrm>
            <a:off x="457200" y="2362200"/>
            <a:ext cx="8229600" cy="3763963"/>
          </a:xfrm>
          <a:prstGeom prst="rect">
            <a:avLst/>
          </a:prstGeom>
        </p:spPr>
        <p:txBody>
          <a:bodyPr vert="horz" lIns="0" tIns="0" rIns="0" bIns="0" rtlCol="0">
            <a:noAutofit/>
          </a:bodyPr>
          <a:lstStyle>
            <a:lvl1pPr>
              <a:defRPr/>
            </a:lvl1pPr>
          </a:lstStyle>
          <a:p>
            <a:pPr lvl="0"/>
            <a:r>
              <a:rPr lang="en-US" dirty="0" smtClean="0"/>
              <a:t>24 </a:t>
            </a:r>
            <a:r>
              <a:rPr lang="en-US" dirty="0" err="1" smtClean="0"/>
              <a:t>pt</a:t>
            </a:r>
            <a:r>
              <a:rPr lang="en-US" dirty="0" smtClean="0"/>
              <a:t> size Click to 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439833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SUBHEAD BULLETS">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9" name="Title Placeholder 1"/>
          <p:cNvSpPr>
            <a:spLocks noGrp="1"/>
          </p:cNvSpPr>
          <p:nvPr>
            <p:ph type="title" hasCustomPrompt="1"/>
          </p:nvPr>
        </p:nvSpPr>
        <p:spPr>
          <a:xfrm>
            <a:off x="457200" y="1219200"/>
            <a:ext cx="8229600" cy="1143000"/>
          </a:xfrm>
          <a:prstGeom prst="rect">
            <a:avLst/>
          </a:prstGeom>
        </p:spPr>
        <p:txBody>
          <a:bodyPr vert="horz" lIns="0" tIns="0" rIns="0" bIns="0" rtlCol="0" anchor="t" anchorCtr="0">
            <a:normAutofit/>
          </a:bodyPr>
          <a:lstStyle>
            <a:lvl1pPr>
              <a:defRPr/>
            </a:lvl1pPr>
          </a:lstStyle>
          <a:p>
            <a:r>
              <a:rPr lang="en-US" dirty="0" smtClean="0"/>
              <a:t>Click to add text</a:t>
            </a:r>
            <a:br>
              <a:rPr lang="en-US" dirty="0" smtClean="0"/>
            </a:br>
            <a:r>
              <a:rPr lang="en-US" dirty="0" smtClean="0"/>
              <a:t>2nd line wrap</a:t>
            </a:r>
            <a:endParaRPr lang="en-US" dirty="0"/>
          </a:p>
        </p:txBody>
      </p:sp>
      <p:sp>
        <p:nvSpPr>
          <p:cNvPr id="3" name="Text Placeholder 2"/>
          <p:cNvSpPr>
            <a:spLocks noGrp="1"/>
          </p:cNvSpPr>
          <p:nvPr>
            <p:ph type="body" sz="quarter" idx="11" hasCustomPrompt="1"/>
          </p:nvPr>
        </p:nvSpPr>
        <p:spPr>
          <a:xfrm>
            <a:off x="457200" y="2362200"/>
            <a:ext cx="8229600" cy="457200"/>
          </a:xfrm>
        </p:spPr>
        <p:txBody>
          <a:bodyPr/>
          <a:lstStyle>
            <a:lvl1pPr marL="0" indent="0">
              <a:buNone/>
              <a:defRPr b="1" baseline="0"/>
            </a:lvl1pPr>
          </a:lstStyle>
          <a:p>
            <a:pPr lvl="0"/>
            <a:r>
              <a:rPr lang="en-US" dirty="0" smtClean="0"/>
              <a:t>Subhead style – Click to add text</a:t>
            </a:r>
            <a:endParaRPr lang="en-US" dirty="0"/>
          </a:p>
        </p:txBody>
      </p:sp>
      <p:sp>
        <p:nvSpPr>
          <p:cNvPr id="6" name="Content Placeholder 5"/>
          <p:cNvSpPr>
            <a:spLocks noGrp="1"/>
          </p:cNvSpPr>
          <p:nvPr>
            <p:ph sz="quarter" idx="12"/>
          </p:nvPr>
        </p:nvSpPr>
        <p:spPr>
          <a:xfrm>
            <a:off x="457200" y="2819400"/>
            <a:ext cx="82296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bwMode="auto">
          <a:xfrm>
            <a:off x="304800" y="447097"/>
            <a:ext cx="2590800" cy="31490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13529418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457200" y="6400800"/>
            <a:ext cx="838200" cy="457200"/>
          </a:xfrm>
          <a:prstGeom prst="rect">
            <a:avLst/>
          </a:prstGeom>
        </p:spPr>
        <p:txBody>
          <a:bodyPr vert="horz" wrap="square" lIns="0" tIns="27432" rIns="0" bIns="91440" numCol="1" anchor="t" anchorCtr="0" compatLnSpc="1">
            <a:prstTxWarp prst="textNoShape">
              <a:avLst/>
            </a:prstTxWarp>
          </a:bodyPr>
          <a:lstStyle>
            <a:lvl1pPr algn="l" eaLnBrk="0" hangingPunct="0">
              <a:defRPr sz="1000" b="1">
                <a:latin typeface="Arial" pitchFamily="96" charset="0"/>
                <a:ea typeface="Arial" pitchFamily="96" charset="0"/>
                <a:cs typeface="Arial" pitchFamily="96" charset="0"/>
              </a:defRPr>
            </a:lvl1pPr>
          </a:lstStyle>
          <a:p>
            <a:fld id="{52A958B6-62BA-4A20-8A11-7940999D4F67}" type="slidenum">
              <a:rPr lang="en-US" smtClean="0"/>
              <a:pPr/>
              <a:t>‹#›</a:t>
            </a:fld>
            <a:endParaRPr lang="en-US" dirty="0"/>
          </a:p>
        </p:txBody>
      </p:sp>
      <p:sp>
        <p:nvSpPr>
          <p:cNvPr id="9" name="Rectangle 3"/>
          <p:cNvSpPr txBox="1">
            <a:spLocks noChangeArrowheads="1"/>
          </p:cNvSpPr>
          <p:nvPr/>
        </p:nvSpPr>
        <p:spPr bwMode="auto">
          <a:xfrm>
            <a:off x="457200" y="533400"/>
            <a:ext cx="4933950" cy="242888"/>
          </a:xfrm>
          <a:prstGeom prst="rect">
            <a:avLst/>
          </a:prstGeom>
          <a:noFill/>
        </p:spPr>
        <p:txBody>
          <a:bodyPr lIns="0" tIns="0" rIns="0" bIns="0" anchor="b" anchorCtr="0"/>
          <a:lstStyle>
            <a:lvl1pPr marL="1588" indent="-1588" algn="l" rtl="0" eaLnBrk="0" fontAlgn="base" hangingPunct="0">
              <a:spcBef>
                <a:spcPct val="20000"/>
              </a:spcBef>
              <a:spcAft>
                <a:spcPct val="0"/>
              </a:spcAft>
              <a:buFont typeface="Times" pitchFamily="96" charset="0"/>
              <a:buNone/>
              <a:defRPr sz="1400" baseline="0">
                <a:solidFill>
                  <a:srgbClr val="333333"/>
                </a:solidFill>
                <a:latin typeface="+mn-lt"/>
                <a:ea typeface="ＭＳ Ｐゴシック" charset="-128"/>
                <a:cs typeface="ＭＳ Ｐゴシック" charset="-128"/>
              </a:defRPr>
            </a:lvl1pPr>
            <a:lvl2pPr marL="914400" indent="-457200" algn="l" rtl="0" eaLnBrk="0" fontAlgn="base" hangingPunct="0">
              <a:spcBef>
                <a:spcPct val="20000"/>
              </a:spcBef>
              <a:spcAft>
                <a:spcPct val="0"/>
              </a:spcAft>
              <a:buChar char="–"/>
              <a:defRPr sz="2400">
                <a:solidFill>
                  <a:schemeClr val="tx1"/>
                </a:solidFill>
                <a:latin typeface="+mn-lt"/>
                <a:ea typeface="ＭＳ Ｐゴシック" pitchFamily="-110" charset="-128"/>
              </a:defRPr>
            </a:lvl2pPr>
            <a:lvl3pPr marL="1333500" indent="-419100" algn="l" rtl="0" eaLnBrk="0" fontAlgn="base" hangingPunct="0">
              <a:spcBef>
                <a:spcPct val="20000"/>
              </a:spcBef>
              <a:spcAft>
                <a:spcPct val="0"/>
              </a:spcAft>
              <a:buFont typeface="Times" pitchFamily="96" charset="0"/>
              <a:buChar char="•"/>
              <a:defRPr sz="2200">
                <a:solidFill>
                  <a:schemeClr val="tx1"/>
                </a:solidFill>
                <a:latin typeface="+mn-lt"/>
                <a:ea typeface="ＭＳ Ｐゴシック" pitchFamily="-110" charset="-128"/>
              </a:defRPr>
            </a:lvl3pPr>
            <a:lvl4pPr marL="1714500" indent="-342900" algn="l" rtl="0" eaLnBrk="0" fontAlgn="base" hangingPunct="0">
              <a:spcBef>
                <a:spcPct val="20000"/>
              </a:spcBef>
              <a:spcAft>
                <a:spcPct val="0"/>
              </a:spcAft>
              <a:buChar char="–"/>
              <a:defRPr>
                <a:solidFill>
                  <a:schemeClr val="tx1"/>
                </a:solidFill>
                <a:latin typeface="+mn-lt"/>
                <a:ea typeface="ＭＳ Ｐゴシック" pitchFamily="-110" charset="-128"/>
              </a:defRPr>
            </a:lvl4pPr>
            <a:lvl5pPr marL="2171700" indent="-342900" algn="l" rtl="0" eaLnBrk="0" fontAlgn="base" hangingPunct="0">
              <a:spcBef>
                <a:spcPct val="20000"/>
              </a:spcBef>
              <a:spcAft>
                <a:spcPct val="0"/>
              </a:spcAft>
              <a:defRPr>
                <a:solidFill>
                  <a:schemeClr val="tx1"/>
                </a:solidFill>
                <a:latin typeface="+mn-lt"/>
                <a:ea typeface="ＭＳ Ｐゴシック" pitchFamily="-110" charset="-128"/>
              </a:defRPr>
            </a:lvl5pPr>
            <a:lvl6pPr marL="2628900" indent="-342900" algn="l" rtl="0" fontAlgn="base">
              <a:spcBef>
                <a:spcPct val="20000"/>
              </a:spcBef>
              <a:spcAft>
                <a:spcPct val="0"/>
              </a:spcAft>
              <a:defRPr>
                <a:solidFill>
                  <a:schemeClr val="tx1"/>
                </a:solidFill>
                <a:latin typeface="+mn-lt"/>
                <a:ea typeface="ＭＳ Ｐゴシック" pitchFamily="-110" charset="-128"/>
              </a:defRPr>
            </a:lvl6pPr>
            <a:lvl7pPr marL="3086100" indent="-342900" algn="l" rtl="0" fontAlgn="base">
              <a:spcBef>
                <a:spcPct val="20000"/>
              </a:spcBef>
              <a:spcAft>
                <a:spcPct val="0"/>
              </a:spcAft>
              <a:defRPr>
                <a:solidFill>
                  <a:schemeClr val="tx1"/>
                </a:solidFill>
                <a:latin typeface="+mn-lt"/>
                <a:ea typeface="ＭＳ Ｐゴシック" pitchFamily="-110" charset="-128"/>
              </a:defRPr>
            </a:lvl7pPr>
            <a:lvl8pPr marL="3543300" indent="-342900" algn="l" rtl="0" fontAlgn="base">
              <a:spcBef>
                <a:spcPct val="20000"/>
              </a:spcBef>
              <a:spcAft>
                <a:spcPct val="0"/>
              </a:spcAft>
              <a:defRPr>
                <a:solidFill>
                  <a:schemeClr val="tx1"/>
                </a:solidFill>
                <a:latin typeface="+mn-lt"/>
                <a:ea typeface="ＭＳ Ｐゴシック" pitchFamily="-110" charset="-128"/>
              </a:defRPr>
            </a:lvl8pPr>
            <a:lvl9pPr marL="4000500" indent="-342900" algn="l" rtl="0" fontAlgn="base">
              <a:spcBef>
                <a:spcPct val="20000"/>
              </a:spcBef>
              <a:spcAft>
                <a:spcPct val="0"/>
              </a:spcAft>
              <a:defRPr>
                <a:solidFill>
                  <a:schemeClr val="tx1"/>
                </a:solidFill>
                <a:latin typeface="+mn-lt"/>
                <a:ea typeface="ＭＳ Ｐゴシック" pitchFamily="-110" charset="-128"/>
              </a:defRPr>
            </a:lvl9pPr>
          </a:lstStyle>
          <a:p>
            <a:r>
              <a:rPr lang="en-US" dirty="0" smtClean="0"/>
              <a:t>Enter</a:t>
            </a:r>
            <a:r>
              <a:rPr lang="en-US" baseline="0" dirty="0" smtClean="0"/>
              <a:t> slide master view to edit</a:t>
            </a:r>
            <a:endParaRPr lang="en-US" dirty="0"/>
          </a:p>
        </p:txBody>
      </p:sp>
      <p:sp>
        <p:nvSpPr>
          <p:cNvPr id="2" name="Title Placeholder 1"/>
          <p:cNvSpPr>
            <a:spLocks noGrp="1"/>
          </p:cNvSpPr>
          <p:nvPr>
            <p:ph type="title"/>
          </p:nvPr>
        </p:nvSpPr>
        <p:spPr>
          <a:xfrm>
            <a:off x="457200" y="1219200"/>
            <a:ext cx="8229600" cy="1143000"/>
          </a:xfrm>
          <a:prstGeom prst="rect">
            <a:avLst/>
          </a:prstGeom>
        </p:spPr>
        <p:txBody>
          <a:bodyPr vert="horz" lIns="0" tIns="0" rIns="0" bIns="0" rtlCol="0" anchor="t" anchorCtr="0">
            <a:normAutofit/>
          </a:bodyPr>
          <a:lstStyle/>
          <a:p>
            <a:r>
              <a:rPr lang="en-US" dirty="0" smtClean="0"/>
              <a:t>Click to add text</a:t>
            </a:r>
            <a:br>
              <a:rPr lang="en-US" dirty="0" smtClean="0"/>
            </a:br>
            <a:r>
              <a:rPr lang="en-US" dirty="0" smtClean="0"/>
              <a:t>34 </a:t>
            </a:r>
            <a:r>
              <a:rPr lang="en-US" dirty="0" err="1" smtClean="0"/>
              <a:t>pt</a:t>
            </a:r>
            <a:r>
              <a:rPr lang="en-US" dirty="0" smtClean="0"/>
              <a:t> size</a:t>
            </a:r>
            <a:endParaRPr lang="en-US" dirty="0"/>
          </a:p>
        </p:txBody>
      </p:sp>
      <p:sp>
        <p:nvSpPr>
          <p:cNvPr id="4" name="Text Placeholder 3"/>
          <p:cNvSpPr>
            <a:spLocks noGrp="1"/>
          </p:cNvSpPr>
          <p:nvPr>
            <p:ph type="body" idx="1"/>
          </p:nvPr>
        </p:nvSpPr>
        <p:spPr>
          <a:xfrm>
            <a:off x="457200" y="2362200"/>
            <a:ext cx="8229600" cy="3763963"/>
          </a:xfrm>
          <a:prstGeom prst="rect">
            <a:avLst/>
          </a:prstGeom>
        </p:spPr>
        <p:txBody>
          <a:bodyPr vert="horz" lIns="0" tIns="0" rIns="0" bIns="0" rtlCol="0">
            <a:noAutofit/>
          </a:bodyPr>
          <a:lstStyle/>
          <a:p>
            <a:pPr lvl="0"/>
            <a:r>
              <a:rPr lang="en-US" dirty="0" smtClean="0"/>
              <a:t>24 </a:t>
            </a:r>
            <a:r>
              <a:rPr lang="en-US" dirty="0" err="1" smtClean="0"/>
              <a:t>pt</a:t>
            </a:r>
            <a:r>
              <a:rPr lang="en-US" dirty="0" smtClean="0"/>
              <a:t> size Click to add text</a:t>
            </a:r>
          </a:p>
          <a:p>
            <a:pPr lvl="1"/>
            <a:r>
              <a:rPr lang="en-US" dirty="0" smtClean="0"/>
              <a:t>22 </a:t>
            </a:r>
            <a:r>
              <a:rPr lang="en-US" dirty="0" err="1" smtClean="0"/>
              <a:t>pt</a:t>
            </a:r>
            <a:r>
              <a:rPr lang="en-US" dirty="0" smtClean="0"/>
              <a:t> size Second level</a:t>
            </a:r>
          </a:p>
          <a:p>
            <a:pPr lvl="2"/>
            <a:r>
              <a:rPr lang="en-US" dirty="0" smtClean="0"/>
              <a:t>20 </a:t>
            </a:r>
            <a:r>
              <a:rPr lang="en-US" dirty="0" err="1" smtClean="0"/>
              <a:t>pt</a:t>
            </a:r>
            <a:r>
              <a:rPr lang="en-US" dirty="0" smtClean="0"/>
              <a:t> size Third level</a:t>
            </a:r>
          </a:p>
        </p:txBody>
      </p:sp>
    </p:spTree>
  </p:cSld>
  <p:clrMap bg1="lt1" tx1="dk1" bg2="lt2" tx2="dk2" accent1="accent1" accent2="accent2" accent3="accent3" accent4="accent4" accent5="accent5" accent6="accent6" hlink="hlink" folHlink="folHlink"/>
  <p:sldLayoutIdLst>
    <p:sldLayoutId id="2147483739" r:id="rId1"/>
    <p:sldLayoutId id="2147483750" r:id="rId2"/>
    <p:sldLayoutId id="2147483756" r:id="rId3"/>
    <p:sldLayoutId id="2147483758" r:id="rId4"/>
    <p:sldLayoutId id="2147483757" r:id="rId5"/>
    <p:sldLayoutId id="2147483740" r:id="rId6"/>
    <p:sldLayoutId id="2147483752" r:id="rId7"/>
    <p:sldLayoutId id="2147483748" r:id="rId8"/>
    <p:sldLayoutId id="2147483751" r:id="rId9"/>
    <p:sldLayoutId id="2147483741" r:id="rId10"/>
    <p:sldLayoutId id="2147483763" r:id="rId11"/>
    <p:sldLayoutId id="2147483766" r:id="rId12"/>
    <p:sldLayoutId id="2147483760" r:id="rId13"/>
    <p:sldLayoutId id="2147483761" r:id="rId14"/>
    <p:sldLayoutId id="2147483764" r:id="rId15"/>
    <p:sldLayoutId id="2147483765" r:id="rId16"/>
    <p:sldLayoutId id="2147483762" r:id="rId17"/>
    <p:sldLayoutId id="2147483769" r:id="rId18"/>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400" b="0">
          <a:solidFill>
            <a:srgbClr val="4988A4"/>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2pPr>
      <a:lvl3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3pPr>
      <a:lvl4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4pPr>
      <a:lvl5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5pPr>
      <a:lvl6pPr marL="457200" algn="l" rtl="0" eaLnBrk="1" fontAlgn="base" hangingPunct="1">
        <a:lnSpc>
          <a:spcPct val="90000"/>
        </a:lnSpc>
        <a:spcBef>
          <a:spcPct val="0"/>
        </a:spcBef>
        <a:spcAft>
          <a:spcPct val="0"/>
        </a:spcAft>
        <a:defRPr sz="3400" b="1">
          <a:solidFill>
            <a:schemeClr val="tx1"/>
          </a:solidFill>
          <a:latin typeface="Arial" pitchFamily="-110" charset="0"/>
        </a:defRPr>
      </a:lvl6pPr>
      <a:lvl7pPr marL="914400" algn="l" rtl="0" eaLnBrk="1" fontAlgn="base" hangingPunct="1">
        <a:lnSpc>
          <a:spcPct val="90000"/>
        </a:lnSpc>
        <a:spcBef>
          <a:spcPct val="0"/>
        </a:spcBef>
        <a:spcAft>
          <a:spcPct val="0"/>
        </a:spcAft>
        <a:defRPr sz="3400" b="1">
          <a:solidFill>
            <a:schemeClr val="tx1"/>
          </a:solidFill>
          <a:latin typeface="Arial" pitchFamily="-110" charset="0"/>
        </a:defRPr>
      </a:lvl7pPr>
      <a:lvl8pPr marL="1371600" algn="l" rtl="0" eaLnBrk="1" fontAlgn="base" hangingPunct="1">
        <a:lnSpc>
          <a:spcPct val="90000"/>
        </a:lnSpc>
        <a:spcBef>
          <a:spcPct val="0"/>
        </a:spcBef>
        <a:spcAft>
          <a:spcPct val="0"/>
        </a:spcAft>
        <a:defRPr sz="3400" b="1">
          <a:solidFill>
            <a:schemeClr val="tx1"/>
          </a:solidFill>
          <a:latin typeface="Arial" pitchFamily="-110" charset="0"/>
        </a:defRPr>
      </a:lvl8pPr>
      <a:lvl9pPr marL="1828800" algn="l" rtl="0" eaLnBrk="1" fontAlgn="base" hangingPunct="1">
        <a:lnSpc>
          <a:spcPct val="90000"/>
        </a:lnSpc>
        <a:spcBef>
          <a:spcPct val="0"/>
        </a:spcBef>
        <a:spcAft>
          <a:spcPct val="0"/>
        </a:spcAft>
        <a:defRPr sz="3400" b="1">
          <a:solidFill>
            <a:schemeClr val="tx1"/>
          </a:solidFill>
          <a:latin typeface="Arial" pitchFamily="-110" charset="0"/>
        </a:defRPr>
      </a:lvl9pPr>
    </p:titleStyle>
    <p:bodyStyle>
      <a:lvl1pPr marL="230188" indent="-230188" algn="l" rtl="0" eaLnBrk="1" fontAlgn="base" hangingPunct="1">
        <a:spcBef>
          <a:spcPct val="20000"/>
        </a:spcBef>
        <a:spcAft>
          <a:spcPct val="0"/>
        </a:spcAft>
        <a:buFont typeface="Times" pitchFamily="96" charset="0"/>
        <a:buChar char="•"/>
        <a:defRPr sz="2400" baseline="0">
          <a:solidFill>
            <a:schemeClr val="tx1"/>
          </a:solidFill>
          <a:latin typeface="+mn-lt"/>
          <a:ea typeface="ＭＳ Ｐゴシック" charset="-128"/>
          <a:cs typeface="ＭＳ Ｐゴシック" charset="-128"/>
        </a:defRPr>
      </a:lvl1pPr>
      <a:lvl2pPr marL="627063" indent="-287338" algn="l" rtl="0" eaLnBrk="1" fontAlgn="base" hangingPunct="1">
        <a:spcBef>
          <a:spcPct val="20000"/>
        </a:spcBef>
        <a:spcAft>
          <a:spcPct val="0"/>
        </a:spcAft>
        <a:buChar char="–"/>
        <a:defRPr sz="2200">
          <a:solidFill>
            <a:schemeClr val="tx1"/>
          </a:solidFill>
          <a:latin typeface="+mn-lt"/>
          <a:ea typeface="ＭＳ Ｐゴシック" pitchFamily="-110" charset="-128"/>
        </a:defRPr>
      </a:lvl2pPr>
      <a:lvl3pPr marL="909638" indent="-249238" algn="l" rtl="0" eaLnBrk="1" fontAlgn="base" hangingPunct="1">
        <a:spcBef>
          <a:spcPct val="20000"/>
        </a:spcBef>
        <a:spcAft>
          <a:spcPct val="0"/>
        </a:spcAft>
        <a:buFont typeface="Times" pitchFamily="96" charset="0"/>
        <a:buChar char="•"/>
        <a:defRPr sz="20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1.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72361"/>
          <a:stretch/>
        </p:blipFill>
        <p:spPr>
          <a:xfrm>
            <a:off x="0" y="4962524"/>
            <a:ext cx="9144000" cy="1895475"/>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718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7200" y="1209675"/>
            <a:ext cx="5257800" cy="2739211"/>
          </a:xfrm>
          <a:prstGeom prst="rect">
            <a:avLst/>
          </a:prstGeom>
          <a:noFill/>
        </p:spPr>
        <p:txBody>
          <a:bodyPr wrap="square" lIns="0" tIns="0" rIns="0" bIns="0" rtlCol="0">
            <a:spAutoFit/>
          </a:bodyPr>
          <a:lstStyle/>
          <a:p>
            <a:r>
              <a:rPr lang="en-US" sz="3400" b="1" cap="all" dirty="0" smtClean="0">
                <a:solidFill>
                  <a:schemeClr val="bg1"/>
                </a:solidFill>
                <a:latin typeface="+mj-lt"/>
              </a:rPr>
              <a:t>STATE OF New Mexico</a:t>
            </a:r>
          </a:p>
          <a:p>
            <a:endParaRPr lang="en-US" b="1" dirty="0" smtClean="0">
              <a:solidFill>
                <a:schemeClr val="bg1"/>
              </a:solidFill>
              <a:latin typeface="Arial Narrow" panose="020B0606020202030204" pitchFamily="34" charset="0"/>
            </a:endParaRPr>
          </a:p>
          <a:p>
            <a:r>
              <a:rPr lang="en-US" b="1" dirty="0" smtClean="0">
                <a:solidFill>
                  <a:schemeClr val="bg1"/>
                </a:solidFill>
                <a:latin typeface="Arial Narrow" panose="020B0606020202030204" pitchFamily="34" charset="0"/>
              </a:rPr>
              <a:t>All </a:t>
            </a:r>
            <a:r>
              <a:rPr lang="en-US" b="1" dirty="0">
                <a:solidFill>
                  <a:schemeClr val="bg1"/>
                </a:solidFill>
                <a:latin typeface="Arial Narrow" panose="020B0606020202030204" pitchFamily="34" charset="0"/>
              </a:rPr>
              <a:t>Benefit Eligible Members </a:t>
            </a:r>
            <a:endParaRPr lang="en-US" b="1" dirty="0" smtClean="0">
              <a:solidFill>
                <a:schemeClr val="bg1"/>
              </a:solidFill>
              <a:latin typeface="Arial Narrow" panose="020B0606020202030204" pitchFamily="34" charset="0"/>
            </a:endParaRPr>
          </a:p>
          <a:p>
            <a:r>
              <a:rPr lang="en-US" b="1" dirty="0" smtClean="0">
                <a:solidFill>
                  <a:schemeClr val="bg1"/>
                </a:solidFill>
                <a:latin typeface="Arial Narrow" panose="020B0606020202030204" pitchFamily="34" charset="0"/>
              </a:rPr>
              <a:t>of the State </a:t>
            </a:r>
            <a:r>
              <a:rPr lang="en-US" b="1" dirty="0">
                <a:solidFill>
                  <a:schemeClr val="bg1"/>
                </a:solidFill>
                <a:latin typeface="Arial Narrow" panose="020B0606020202030204" pitchFamily="34" charset="0"/>
              </a:rPr>
              <a:t>of New Mexico </a:t>
            </a:r>
            <a:endParaRPr lang="en-US" b="1" dirty="0" smtClean="0">
              <a:solidFill>
                <a:schemeClr val="bg1"/>
              </a:solidFill>
              <a:latin typeface="Arial Narrow" panose="020B0606020202030204" pitchFamily="34" charset="0"/>
            </a:endParaRPr>
          </a:p>
          <a:p>
            <a:r>
              <a:rPr lang="en-US" b="1" dirty="0" smtClean="0">
                <a:solidFill>
                  <a:schemeClr val="bg1"/>
                </a:solidFill>
                <a:latin typeface="Arial Narrow" panose="020B0606020202030204" pitchFamily="34" charset="0"/>
              </a:rPr>
              <a:t>and </a:t>
            </a:r>
            <a:r>
              <a:rPr lang="en-US" b="1" dirty="0">
                <a:solidFill>
                  <a:schemeClr val="bg1"/>
                </a:solidFill>
                <a:latin typeface="Arial Narrow" panose="020B0606020202030204" pitchFamily="34" charset="0"/>
              </a:rPr>
              <a:t>Local Public Body </a:t>
            </a:r>
            <a:r>
              <a:rPr lang="en-US" b="1" dirty="0" smtClean="0">
                <a:solidFill>
                  <a:schemeClr val="bg1"/>
                </a:solidFill>
                <a:latin typeface="Arial Narrow" panose="020B0606020202030204" pitchFamily="34" charset="0"/>
              </a:rPr>
              <a:t>Agencies</a:t>
            </a:r>
          </a:p>
          <a:p>
            <a:endParaRPr lang="en-US" dirty="0">
              <a:solidFill>
                <a:schemeClr val="bg1"/>
              </a:solidFill>
              <a:latin typeface="Arial Narrow" panose="020B0606020202030204" pitchFamily="34" charset="0"/>
            </a:endParaRPr>
          </a:p>
          <a:p>
            <a:r>
              <a:rPr lang="en-US" dirty="0">
                <a:solidFill>
                  <a:schemeClr val="bg1"/>
                </a:solidFill>
                <a:latin typeface="Arial Narrow" panose="020B0606020202030204" pitchFamily="34" charset="0"/>
              </a:rPr>
              <a:t>Group Term Life and AD&amp;D Insurance </a:t>
            </a:r>
            <a:endParaRPr lang="en-US" dirty="0" smtClean="0">
              <a:solidFill>
                <a:schemeClr val="bg1"/>
              </a:solidFill>
              <a:latin typeface="Arial Narrow" panose="020B0606020202030204" pitchFamily="34" charset="0"/>
            </a:endParaRPr>
          </a:p>
        </p:txBody>
      </p:sp>
      <p:sp>
        <p:nvSpPr>
          <p:cNvPr id="2" name="TextBox 1"/>
          <p:cNvSpPr txBox="1"/>
          <p:nvPr/>
        </p:nvSpPr>
        <p:spPr>
          <a:xfrm>
            <a:off x="371475" y="6248400"/>
            <a:ext cx="4800600" cy="307777"/>
          </a:xfrm>
          <a:prstGeom prst="rect">
            <a:avLst/>
          </a:prstGeom>
          <a:noFill/>
        </p:spPr>
        <p:txBody>
          <a:bodyPr wrap="square" rtlCol="0">
            <a:spAutoFit/>
          </a:bodyPr>
          <a:lstStyle/>
          <a:p>
            <a:r>
              <a:rPr lang="en-US" sz="1400" dirty="0" smtClean="0">
                <a:solidFill>
                  <a:schemeClr val="bg1"/>
                </a:solidFill>
                <a:latin typeface="Arial Narrow" panose="020B0606020202030204" pitchFamily="34" charset="0"/>
              </a:rPr>
              <a:t>Underwritten by Minnesota Life Insurance Company </a:t>
            </a:r>
            <a:endParaRPr lang="en-US" sz="1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145355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919" y="780012"/>
            <a:ext cx="5072081" cy="6077988"/>
          </a:xfrm>
          <a:prstGeom prst="rect">
            <a:avLst/>
          </a:prstGeom>
        </p:spPr>
      </p:pic>
      <p:sp>
        <p:nvSpPr>
          <p:cNvPr id="7" name="TextBox 6"/>
          <p:cNvSpPr txBox="1"/>
          <p:nvPr/>
        </p:nvSpPr>
        <p:spPr>
          <a:xfrm>
            <a:off x="457200" y="4681716"/>
            <a:ext cx="3581400" cy="1785104"/>
          </a:xfrm>
          <a:prstGeom prst="rect">
            <a:avLst/>
          </a:prstGeom>
          <a:noFill/>
        </p:spPr>
        <p:txBody>
          <a:bodyPr wrap="square" lIns="0" tIns="0" rIns="0" bIns="0" rtlCol="0">
            <a:spAutoFit/>
          </a:bodyPr>
          <a:lstStyle/>
          <a:p>
            <a:r>
              <a:rPr lang="en-US" dirty="0" smtClean="0">
                <a:solidFill>
                  <a:schemeClr val="bg1"/>
                </a:solidFill>
                <a:latin typeface="+mj-lt"/>
              </a:rPr>
              <a:t>Questions? Contact Securian…</a:t>
            </a:r>
          </a:p>
          <a:p>
            <a:r>
              <a:rPr lang="en-US" sz="3400" b="1" cap="all" dirty="0" smtClean="0">
                <a:solidFill>
                  <a:schemeClr val="bg1"/>
                </a:solidFill>
                <a:latin typeface="+mj-lt"/>
              </a:rPr>
              <a:t>855-750-2051</a:t>
            </a:r>
          </a:p>
          <a:p>
            <a:endParaRPr lang="en-US" sz="3400" b="1" cap="all" dirty="0">
              <a:solidFill>
                <a:schemeClr val="bg1"/>
              </a:solidFill>
              <a:latin typeface="+mj-lt"/>
            </a:endParaRPr>
          </a:p>
        </p:txBody>
      </p:sp>
    </p:spTree>
    <p:extLst>
      <p:ext uri="{BB962C8B-B14F-4D97-AF65-F5344CB8AC3E}">
        <p14:creationId xmlns:p14="http://schemas.microsoft.com/office/powerpoint/2010/main" val="1250335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762000"/>
            <a:ext cx="9144000" cy="2971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7" name="TextBox 6"/>
          <p:cNvSpPr txBox="1"/>
          <p:nvPr/>
        </p:nvSpPr>
        <p:spPr>
          <a:xfrm>
            <a:off x="469900" y="6468933"/>
            <a:ext cx="2127250" cy="184666"/>
          </a:xfrm>
          <a:prstGeom prst="rect">
            <a:avLst/>
          </a:prstGeom>
          <a:noFill/>
        </p:spPr>
        <p:txBody>
          <a:bodyPr wrap="square" lIns="0" tIns="0" rIns="0" bIns="0" rtlCol="0">
            <a:spAutoFit/>
          </a:bodyPr>
          <a:lstStyle/>
          <a:p>
            <a:r>
              <a:rPr lang="en-US" sz="600" dirty="0" smtClean="0">
                <a:solidFill>
                  <a:schemeClr val="bg1"/>
                </a:solidFill>
                <a:latin typeface="Arial" panose="020B0604020202020204" pitchFamily="34" charset="0"/>
                <a:cs typeface="Arial" panose="020B0604020202020204" pitchFamily="34" charset="0"/>
              </a:rPr>
              <a:t>F00000  0214</a:t>
            </a:r>
            <a:endParaRPr lang="en-US" sz="600" dirty="0">
              <a:solidFill>
                <a:schemeClr val="bg1"/>
              </a:solidFill>
              <a:latin typeface="Arial" panose="020B0604020202020204" pitchFamily="34" charset="0"/>
              <a:cs typeface="Arial" panose="020B0604020202020204" pitchFamily="34" charset="0"/>
            </a:endParaRPr>
          </a:p>
          <a:p>
            <a:r>
              <a:rPr lang="en-US" sz="600" dirty="0" smtClean="0">
                <a:solidFill>
                  <a:schemeClr val="bg1"/>
                </a:solidFill>
                <a:latin typeface="Arial" panose="020B0604020202020204" pitchFamily="34" charset="0"/>
                <a:cs typeface="Arial" panose="020B0604020202020204" pitchFamily="34" charset="0"/>
              </a:rPr>
              <a:t>A00000-0000</a:t>
            </a:r>
            <a:endParaRPr lang="en-US" sz="600" dirty="0">
              <a:solidFill>
                <a:schemeClr val="bg1"/>
              </a:solidFill>
              <a:latin typeface="Arial" panose="020B0604020202020204" pitchFamily="34" charset="0"/>
              <a:cs typeface="Arial" panose="020B0604020202020204" pitchFamily="34" charset="0"/>
            </a:endParaRPr>
          </a:p>
        </p:txBody>
      </p:sp>
      <p:cxnSp>
        <p:nvCxnSpPr>
          <p:cNvPr id="8" name="Straight Connector 7"/>
          <p:cNvCxnSpPr/>
          <p:nvPr/>
        </p:nvCxnSpPr>
        <p:spPr>
          <a:xfrm>
            <a:off x="800100" y="5416370"/>
            <a:ext cx="5789676" cy="0"/>
          </a:xfrm>
          <a:prstGeom prst="line">
            <a:avLst/>
          </a:prstGeom>
          <a:ln w="381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00099" y="5480698"/>
            <a:ext cx="5716525" cy="689932"/>
          </a:xfrm>
          <a:prstGeom prst="rect">
            <a:avLst/>
          </a:prstGeom>
        </p:spPr>
        <p:txBody>
          <a:bodyPr wrap="square" lIns="0" rIns="0">
            <a:spAutoFit/>
          </a:bodyPr>
          <a:lstStyle/>
          <a:p>
            <a:pPr marL="0" indent="0">
              <a:lnSpc>
                <a:spcPts val="850"/>
              </a:lnSpc>
              <a:spcAft>
                <a:spcPts val="1080"/>
              </a:spcAft>
              <a:buNone/>
              <a:tabLst>
                <a:tab pos="1828800" algn="l"/>
              </a:tabLst>
            </a:pPr>
            <a:r>
              <a:rPr lang="en-US" sz="650" b="1" dirty="0">
                <a:latin typeface="Arial" panose="020B0604020202020204" pitchFamily="34" charset="0"/>
                <a:cs typeface="Arial" panose="020B0604020202020204" pitchFamily="34" charset="0"/>
              </a:rPr>
              <a:t>Minnesota Life Insurance </a:t>
            </a:r>
            <a:r>
              <a:rPr lang="en-US" sz="650" b="1" dirty="0" smtClean="0">
                <a:latin typeface="Arial" panose="020B0604020202020204" pitchFamily="34" charset="0"/>
                <a:cs typeface="Arial" panose="020B0604020202020204" pitchFamily="34" charset="0"/>
              </a:rPr>
              <a:t>Company	Securian Financial Group, Inc.</a:t>
            </a:r>
            <a:r>
              <a:rPr lang="en-US" sz="650" dirty="0" smtClean="0">
                <a:latin typeface="Arial" panose="020B0604020202020204" pitchFamily="34" charset="0"/>
                <a:cs typeface="Arial" panose="020B0604020202020204" pitchFamily="34" charset="0"/>
              </a:rPr>
              <a:t>	</a:t>
            </a:r>
          </a:p>
          <a:p>
            <a:pPr marL="0" indent="0">
              <a:spcAft>
                <a:spcPts val="1080"/>
              </a:spcAft>
              <a:buNone/>
              <a:tabLst>
                <a:tab pos="1828800" algn="l"/>
              </a:tabLst>
            </a:pPr>
            <a:r>
              <a:rPr lang="en-US" sz="650" dirty="0" smtClean="0">
                <a:latin typeface="+mn-lt"/>
              </a:rPr>
              <a:t>28397 </a:t>
            </a:r>
          </a:p>
          <a:p>
            <a:pPr marL="0" indent="0">
              <a:spcAft>
                <a:spcPts val="1080"/>
              </a:spcAft>
              <a:buNone/>
              <a:tabLst>
                <a:tab pos="1828800" algn="l"/>
              </a:tabLst>
            </a:pPr>
            <a:r>
              <a:rPr lang="en-US" sz="650" dirty="0" smtClean="0">
                <a:latin typeface="+mn-lt"/>
              </a:rPr>
              <a:t>9-2015 </a:t>
            </a:r>
            <a:r>
              <a:rPr lang="en-US" sz="650" dirty="0" err="1">
                <a:latin typeface="+mn-lt"/>
              </a:rPr>
              <a:t>DOFU</a:t>
            </a:r>
            <a:r>
              <a:rPr lang="en-US" sz="650" dirty="0">
                <a:latin typeface="+mn-lt"/>
              </a:rPr>
              <a:t> </a:t>
            </a:r>
            <a:r>
              <a:rPr lang="en-US" sz="650" dirty="0" smtClean="0">
                <a:latin typeface="+mn-lt"/>
              </a:rPr>
              <a:t>10-2015</a:t>
            </a:r>
            <a:endParaRPr lang="en-US" sz="650" dirty="0">
              <a:latin typeface="+mn-lt"/>
              <a:cs typeface="Arial" panose="020B0604020202020204" pitchFamily="34" charset="0"/>
            </a:endParaRPr>
          </a:p>
        </p:txBody>
      </p:sp>
      <p:sp>
        <p:nvSpPr>
          <p:cNvPr id="10" name="TextBox 9"/>
          <p:cNvSpPr txBox="1"/>
          <p:nvPr/>
        </p:nvSpPr>
        <p:spPr>
          <a:xfrm>
            <a:off x="6973824" y="5480698"/>
            <a:ext cx="1292352" cy="925894"/>
          </a:xfrm>
          <a:prstGeom prst="rect">
            <a:avLst/>
          </a:prstGeom>
          <a:noFill/>
        </p:spPr>
        <p:txBody>
          <a:bodyPr wrap="square" lIns="0" rIns="0" rtlCol="0">
            <a:spAutoFit/>
          </a:bodyPr>
          <a:lstStyle/>
          <a:p>
            <a:pPr marL="0" indent="0">
              <a:lnSpc>
                <a:spcPts val="850"/>
              </a:lnSpc>
              <a:spcAft>
                <a:spcPts val="1080"/>
              </a:spcAft>
              <a:buNone/>
            </a:pPr>
            <a:r>
              <a:rPr lang="en-US" sz="650" b="1" dirty="0">
                <a:latin typeface="Arial" panose="020B0604020202020204" pitchFamily="34" charset="0"/>
                <a:cs typeface="Arial" panose="020B0604020202020204" pitchFamily="34" charset="0"/>
              </a:rPr>
              <a:t>Group Insurance </a:t>
            </a:r>
            <a:r>
              <a:rPr lang="en-US" sz="800" b="1" dirty="0" smtClean="0"/>
              <a:t/>
            </a:r>
            <a:br>
              <a:rPr lang="en-US" sz="800" b="1" dirty="0" smtClean="0"/>
            </a:br>
            <a:r>
              <a:rPr lang="en-US" sz="650" dirty="0">
                <a:latin typeface="Arial" panose="020B0604020202020204" pitchFamily="34" charset="0"/>
                <a:cs typeface="Arial" panose="020B0604020202020204" pitchFamily="34" charset="0"/>
              </a:rPr>
              <a:t>www.LifeBenefits.com </a:t>
            </a:r>
          </a:p>
          <a:p>
            <a:pPr marL="0" indent="0">
              <a:lnSpc>
                <a:spcPts val="850"/>
              </a:lnSpc>
              <a:spcAft>
                <a:spcPts val="1080"/>
              </a:spcAft>
              <a:buNone/>
            </a:pPr>
            <a:r>
              <a:rPr lang="en-US" sz="600" dirty="0">
                <a:latin typeface="Arial" panose="020B0604020202020204" pitchFamily="34" charset="0"/>
                <a:cs typeface="Arial" panose="020B0604020202020204" pitchFamily="34" charset="0"/>
              </a:rPr>
              <a:t>400 Robert Street North</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St. Paul, MN  55101-2098 </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1-800-606-LIFE (5433)  </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651-665-7898 Fax</a:t>
            </a:r>
          </a:p>
        </p:txBody>
      </p:sp>
      <p:cxnSp>
        <p:nvCxnSpPr>
          <p:cNvPr id="11" name="Straight Connector 10"/>
          <p:cNvCxnSpPr/>
          <p:nvPr/>
        </p:nvCxnSpPr>
        <p:spPr>
          <a:xfrm>
            <a:off x="6973824" y="5416370"/>
            <a:ext cx="1765618" cy="0"/>
          </a:xfrm>
          <a:prstGeom prst="line">
            <a:avLst/>
          </a:prstGeom>
          <a:ln w="381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00099" y="3962400"/>
            <a:ext cx="7939343" cy="1061829"/>
          </a:xfrm>
          <a:prstGeom prst="rect">
            <a:avLst/>
          </a:prstGeom>
          <a:noFill/>
        </p:spPr>
        <p:txBody>
          <a:bodyPr wrap="square" rtlCol="0">
            <a:spAutoFit/>
          </a:bodyPr>
          <a:lstStyle/>
          <a:p>
            <a:r>
              <a:rPr lang="en-US" sz="900" dirty="0">
                <a:latin typeface="+mn-lt"/>
              </a:rPr>
              <a:t>This is a summary of plan provisions related to the insurance policy issued by Minnesota Life Insurance Company to the State of </a:t>
            </a:r>
            <a:r>
              <a:rPr lang="en-US" sz="900" dirty="0" smtClean="0">
                <a:latin typeface="+mn-lt"/>
              </a:rPr>
              <a:t>New Mexico. </a:t>
            </a:r>
            <a:r>
              <a:rPr lang="en-US" sz="900" dirty="0">
                <a:latin typeface="+mn-lt"/>
              </a:rPr>
              <a:t>In the event of a conflict between this summary and the policy and/or certificate, the policy and/or certificate shall dictate the insurance provisions, exclusions, all limitations, and terms of coverage. All election or increases are subject to the actively at work requirement of the policy.</a:t>
            </a:r>
          </a:p>
          <a:p>
            <a:r>
              <a:rPr lang="en-US" sz="900" dirty="0">
                <a:latin typeface="+mn-lt"/>
              </a:rPr>
              <a:t>Insurance products are underwritten by Minnesota Life Insurance Company, an affiliate of Securian Financial Group, Inc. Products offered under policy form series </a:t>
            </a:r>
            <a:r>
              <a:rPr lang="en-US" sz="900" dirty="0" err="1" smtClean="0">
                <a:latin typeface="+mn-lt"/>
              </a:rPr>
              <a:t>MCH</a:t>
            </a:r>
            <a:r>
              <a:rPr lang="en-US" sz="900" dirty="0" smtClean="0">
                <a:latin typeface="+mn-lt"/>
              </a:rPr>
              <a:t> -96-13180.30.</a:t>
            </a:r>
            <a:endParaRPr lang="en-US" sz="900" dirty="0">
              <a:latin typeface="+mn-lt"/>
            </a:endParaRPr>
          </a:p>
          <a:p>
            <a:r>
              <a:rPr lang="en-US" sz="900" dirty="0">
                <a:latin typeface="+mn-lt"/>
              </a:rPr>
              <a:t>The Securian Financial Group, Inc. and its affiliates, including Minnesota Life, provide a wide range of financial products and services that meet the needs of individuals, families, business owners, financial institutions and employers.</a:t>
            </a:r>
          </a:p>
        </p:txBody>
      </p:sp>
    </p:spTree>
    <p:extLst>
      <p:ext uri="{BB962C8B-B14F-4D97-AF65-F5344CB8AC3E}">
        <p14:creationId xmlns:p14="http://schemas.microsoft.com/office/powerpoint/2010/main" val="3301664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2</a:t>
            </a:fld>
            <a:endParaRPr lang="en-US" sz="90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497" y="5791200"/>
            <a:ext cx="860431" cy="85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bwMode="auto">
          <a:xfrm>
            <a:off x="6019800" y="5105400"/>
            <a:ext cx="9144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8" name="Right Arrow 7"/>
          <p:cNvSpPr/>
          <p:nvPr/>
        </p:nvSpPr>
        <p:spPr bwMode="auto">
          <a:xfrm>
            <a:off x="6019800" y="3657600"/>
            <a:ext cx="9144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9" name="TextBox 8"/>
          <p:cNvSpPr txBox="1"/>
          <p:nvPr/>
        </p:nvSpPr>
        <p:spPr>
          <a:xfrm>
            <a:off x="7067550" y="3177570"/>
            <a:ext cx="1790700" cy="1569660"/>
          </a:xfrm>
          <a:prstGeom prst="rect">
            <a:avLst/>
          </a:prstGeom>
          <a:noFill/>
        </p:spPr>
        <p:txBody>
          <a:bodyPr wrap="square" rtlCol="0">
            <a:spAutoFit/>
          </a:bodyPr>
          <a:lstStyle/>
          <a:p>
            <a:r>
              <a:rPr lang="en-US" sz="1200" b="1" dirty="0" smtClean="0">
                <a:solidFill>
                  <a:srgbClr val="437D97"/>
                </a:solidFill>
                <a:latin typeface="+mn-lt"/>
              </a:rPr>
              <a:t>State employees are automatically enrolled in basic coverage. </a:t>
            </a:r>
            <a:r>
              <a:rPr lang="en-US" sz="1200" b="1" dirty="0" err="1" smtClean="0">
                <a:solidFill>
                  <a:srgbClr val="437D97"/>
                </a:solidFill>
                <a:latin typeface="+mn-lt"/>
              </a:rPr>
              <a:t>LPB</a:t>
            </a:r>
            <a:r>
              <a:rPr lang="en-US" sz="1200" b="1" dirty="0" smtClean="0">
                <a:solidFill>
                  <a:srgbClr val="437D97"/>
                </a:solidFill>
                <a:latin typeface="+mn-lt"/>
              </a:rPr>
              <a:t> employees check with your Human Resources office.</a:t>
            </a:r>
          </a:p>
          <a:p>
            <a:endParaRPr lang="en-US" sz="1200" dirty="0">
              <a:latin typeface="+mn-lt"/>
            </a:endParaRPr>
          </a:p>
        </p:txBody>
      </p:sp>
      <p:sp>
        <p:nvSpPr>
          <p:cNvPr id="10" name="TextBox 9"/>
          <p:cNvSpPr txBox="1"/>
          <p:nvPr/>
        </p:nvSpPr>
        <p:spPr>
          <a:xfrm>
            <a:off x="7067550" y="4974788"/>
            <a:ext cx="1790700" cy="461665"/>
          </a:xfrm>
          <a:prstGeom prst="rect">
            <a:avLst/>
          </a:prstGeom>
          <a:noFill/>
        </p:spPr>
        <p:txBody>
          <a:bodyPr wrap="square" rtlCol="0">
            <a:spAutoFit/>
          </a:bodyPr>
          <a:lstStyle/>
          <a:p>
            <a:r>
              <a:rPr lang="en-US" sz="1200" b="1" dirty="0" smtClean="0">
                <a:solidFill>
                  <a:srgbClr val="437D97"/>
                </a:solidFill>
                <a:latin typeface="+mn-lt"/>
              </a:rPr>
              <a:t>All basic coverage is employer paid. </a:t>
            </a:r>
            <a:endParaRPr lang="en-US" sz="1200" b="1" dirty="0">
              <a:solidFill>
                <a:srgbClr val="437D97"/>
              </a:solidFill>
              <a:latin typeface="+mn-lt"/>
            </a:endParaRPr>
          </a:p>
        </p:txBody>
      </p:sp>
      <p:pic>
        <p:nvPicPr>
          <p:cNvPr id="5" name="Picture 4"/>
          <p:cNvPicPr>
            <a:picLocks noChangeAspect="1"/>
          </p:cNvPicPr>
          <p:nvPr/>
        </p:nvPicPr>
        <p:blipFill>
          <a:blip r:embed="rId4"/>
          <a:stretch>
            <a:fillRect/>
          </a:stretch>
        </p:blipFill>
        <p:spPr>
          <a:xfrm>
            <a:off x="1828800" y="2895600"/>
            <a:ext cx="3981450" cy="3151094"/>
          </a:xfrm>
          <a:prstGeom prst="rect">
            <a:avLst/>
          </a:prstGeom>
        </p:spPr>
      </p:pic>
      <p:sp>
        <p:nvSpPr>
          <p:cNvPr id="3" name="TextBox 2"/>
          <p:cNvSpPr txBox="1"/>
          <p:nvPr/>
        </p:nvSpPr>
        <p:spPr>
          <a:xfrm>
            <a:off x="1295400" y="1143000"/>
            <a:ext cx="6781097" cy="1200329"/>
          </a:xfrm>
          <a:prstGeom prst="rect">
            <a:avLst/>
          </a:prstGeom>
          <a:noFill/>
        </p:spPr>
        <p:txBody>
          <a:bodyPr wrap="square" rtlCol="0">
            <a:spAutoFit/>
          </a:bodyPr>
          <a:lstStyle/>
          <a:p>
            <a:pPr algn="ctr"/>
            <a:r>
              <a:rPr lang="en-US" sz="3600" dirty="0" smtClean="0">
                <a:latin typeface="Arial Narrow" panose="020B0606020202030204" pitchFamily="34" charset="0"/>
              </a:rPr>
              <a:t>YOUR BASIC LIFE </a:t>
            </a:r>
          </a:p>
          <a:p>
            <a:pPr algn="ctr"/>
            <a:r>
              <a:rPr lang="en-US" sz="3600" smtClean="0">
                <a:latin typeface="Arial Narrow" panose="020B0606020202030204" pitchFamily="34" charset="0"/>
              </a:rPr>
              <a:t>INSURANCE COVERAGE </a:t>
            </a:r>
            <a:endParaRPr lang="en-US" sz="3600" dirty="0">
              <a:latin typeface="Arial Narrow" panose="020B0606020202030204" pitchFamily="34" charset="0"/>
            </a:endParaRPr>
          </a:p>
        </p:txBody>
      </p:sp>
    </p:spTree>
    <p:extLst>
      <p:ext uri="{BB962C8B-B14F-4D97-AF65-F5344CB8AC3E}">
        <p14:creationId xmlns:p14="http://schemas.microsoft.com/office/powerpoint/2010/main" val="669154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3</a:t>
            </a:fld>
            <a:endParaRPr lang="en-US" sz="90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066800"/>
            <a:ext cx="6019800" cy="562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497" y="5791200"/>
            <a:ext cx="860431" cy="85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47901" y="1819275"/>
            <a:ext cx="4267200" cy="276999"/>
          </a:xfrm>
          <a:prstGeom prst="rect">
            <a:avLst/>
          </a:prstGeom>
          <a:noFill/>
        </p:spPr>
        <p:txBody>
          <a:bodyPr wrap="square" rtlCol="0">
            <a:spAutoFit/>
          </a:bodyPr>
          <a:lstStyle/>
          <a:p>
            <a:r>
              <a:rPr lang="en-US" sz="1200" dirty="0" smtClean="0">
                <a:solidFill>
                  <a:srgbClr val="437D97"/>
                </a:solidFill>
                <a:latin typeface="+mn-lt"/>
              </a:rPr>
              <a:t>This coverage is effective January 1, 2017 and forward  </a:t>
            </a:r>
            <a:endParaRPr lang="en-US" sz="1200" dirty="0">
              <a:solidFill>
                <a:srgbClr val="437D97"/>
              </a:solidFill>
              <a:latin typeface="+mn-lt"/>
            </a:endParaRPr>
          </a:p>
        </p:txBody>
      </p:sp>
      <p:sp>
        <p:nvSpPr>
          <p:cNvPr id="4" name="TextBox 3"/>
          <p:cNvSpPr txBox="1"/>
          <p:nvPr/>
        </p:nvSpPr>
        <p:spPr>
          <a:xfrm>
            <a:off x="5257800" y="3962400"/>
            <a:ext cx="1905000" cy="338554"/>
          </a:xfrm>
          <a:prstGeom prst="rect">
            <a:avLst/>
          </a:prstGeom>
          <a:noFill/>
        </p:spPr>
        <p:txBody>
          <a:bodyPr wrap="square" rtlCol="0">
            <a:spAutoFit/>
          </a:bodyPr>
          <a:lstStyle/>
          <a:p>
            <a:r>
              <a:rPr lang="en-US" sz="800" dirty="0" smtClean="0">
                <a:solidFill>
                  <a:srgbClr val="545454"/>
                </a:solidFill>
                <a:latin typeface="+mn-lt"/>
              </a:rPr>
              <a:t>Elect dependent coverage at any time without providing  EOI</a:t>
            </a:r>
            <a:endParaRPr lang="en-US" sz="800" dirty="0">
              <a:solidFill>
                <a:srgbClr val="545454"/>
              </a:solidFill>
              <a:latin typeface="+mn-lt"/>
            </a:endParaRPr>
          </a:p>
        </p:txBody>
      </p:sp>
      <p:sp>
        <p:nvSpPr>
          <p:cNvPr id="6" name="Notched Right Arrow 5"/>
          <p:cNvSpPr/>
          <p:nvPr/>
        </p:nvSpPr>
        <p:spPr bwMode="auto">
          <a:xfrm>
            <a:off x="1343024" y="3200400"/>
            <a:ext cx="228601" cy="121919"/>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9" name="Notched Right Arrow 8"/>
          <p:cNvSpPr/>
          <p:nvPr/>
        </p:nvSpPr>
        <p:spPr bwMode="auto">
          <a:xfrm>
            <a:off x="1343025" y="3345180"/>
            <a:ext cx="228601" cy="121919"/>
          </a:xfrm>
          <a:prstGeom prst="notch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7" name="TextBox 6"/>
          <p:cNvSpPr txBox="1"/>
          <p:nvPr/>
        </p:nvSpPr>
        <p:spPr>
          <a:xfrm>
            <a:off x="238126" y="3122859"/>
            <a:ext cx="1114424" cy="276999"/>
          </a:xfrm>
          <a:prstGeom prst="rect">
            <a:avLst/>
          </a:prstGeom>
          <a:noFill/>
        </p:spPr>
        <p:txBody>
          <a:bodyPr wrap="square" rtlCol="0">
            <a:spAutoFit/>
          </a:bodyPr>
          <a:lstStyle/>
          <a:p>
            <a:r>
              <a:rPr lang="en-US" sz="1200" dirty="0" smtClean="0">
                <a:latin typeface="Arial Narrow" panose="020B0606020202030204" pitchFamily="34" charset="0"/>
              </a:rPr>
              <a:t>Active legislator</a:t>
            </a:r>
            <a:endParaRPr lang="en-US" sz="1200" dirty="0">
              <a:latin typeface="Arial Narrow" panose="020B0606020202030204" pitchFamily="34" charset="0"/>
            </a:endParaRPr>
          </a:p>
        </p:txBody>
      </p:sp>
      <p:sp>
        <p:nvSpPr>
          <p:cNvPr id="11" name="TextBox 10"/>
          <p:cNvSpPr txBox="1"/>
          <p:nvPr/>
        </p:nvSpPr>
        <p:spPr>
          <a:xfrm>
            <a:off x="238126" y="3289366"/>
            <a:ext cx="1114424" cy="276999"/>
          </a:xfrm>
          <a:prstGeom prst="rect">
            <a:avLst/>
          </a:prstGeom>
          <a:noFill/>
        </p:spPr>
        <p:txBody>
          <a:bodyPr wrap="square" rtlCol="0">
            <a:spAutoFit/>
          </a:bodyPr>
          <a:lstStyle/>
          <a:p>
            <a:r>
              <a:rPr lang="en-US" sz="1200" dirty="0" smtClean="0">
                <a:latin typeface="Arial Narrow" panose="020B0606020202030204" pitchFamily="34" charset="0"/>
              </a:rPr>
              <a:t>Active member</a:t>
            </a:r>
            <a:endParaRPr lang="en-US" sz="1200" dirty="0">
              <a:latin typeface="Arial Narrow" panose="020B0606020202030204" pitchFamily="34" charset="0"/>
            </a:endParaRPr>
          </a:p>
        </p:txBody>
      </p:sp>
      <p:sp>
        <p:nvSpPr>
          <p:cNvPr id="12" name="TextBox 11"/>
          <p:cNvSpPr txBox="1"/>
          <p:nvPr/>
        </p:nvSpPr>
        <p:spPr>
          <a:xfrm>
            <a:off x="1371601" y="6518553"/>
            <a:ext cx="5791199" cy="584775"/>
          </a:xfrm>
          <a:prstGeom prst="rect">
            <a:avLst/>
          </a:prstGeom>
          <a:noFill/>
        </p:spPr>
        <p:txBody>
          <a:bodyPr wrap="square" rtlCol="0">
            <a:spAutoFit/>
          </a:bodyPr>
          <a:lstStyle/>
          <a:p>
            <a:pPr marL="0" lvl="3"/>
            <a:r>
              <a:rPr lang="en-US" sz="800" b="1" dirty="0">
                <a:solidFill>
                  <a:schemeClr val="tx1">
                    <a:lumMod val="50000"/>
                    <a:lumOff val="50000"/>
                  </a:schemeClr>
                </a:solidFill>
                <a:latin typeface="Arial Narrow" panose="020B0606020202030204" pitchFamily="34" charset="0"/>
              </a:rPr>
              <a:t>This change regarding dual coverage </a:t>
            </a:r>
            <a:r>
              <a:rPr lang="en-US" sz="800" b="1" dirty="0" smtClean="0">
                <a:solidFill>
                  <a:schemeClr val="tx1">
                    <a:lumMod val="50000"/>
                    <a:lumOff val="50000"/>
                  </a:schemeClr>
                </a:solidFill>
                <a:latin typeface="Arial Narrow" panose="020B0606020202030204" pitchFamily="34" charset="0"/>
              </a:rPr>
              <a:t>was </a:t>
            </a:r>
            <a:r>
              <a:rPr lang="en-US" sz="800" b="1" dirty="0">
                <a:solidFill>
                  <a:schemeClr val="tx1">
                    <a:lumMod val="50000"/>
                    <a:lumOff val="50000"/>
                  </a:schemeClr>
                </a:solidFill>
                <a:latin typeface="Arial Narrow" panose="020B0606020202030204" pitchFamily="34" charset="0"/>
              </a:rPr>
              <a:t>effective </a:t>
            </a:r>
            <a:r>
              <a:rPr lang="en-US" sz="800" b="1" dirty="0" smtClean="0">
                <a:solidFill>
                  <a:schemeClr val="tx1">
                    <a:lumMod val="50000"/>
                    <a:lumOff val="50000"/>
                  </a:schemeClr>
                </a:solidFill>
                <a:latin typeface="Arial Narrow" panose="020B0606020202030204" pitchFamily="34" charset="0"/>
              </a:rPr>
              <a:t>1/1/2016</a:t>
            </a:r>
            <a:r>
              <a:rPr lang="en-US" sz="800" b="1" dirty="0">
                <a:solidFill>
                  <a:schemeClr val="tx1">
                    <a:lumMod val="50000"/>
                    <a:lumOff val="50000"/>
                  </a:schemeClr>
                </a:solidFill>
                <a:latin typeface="Arial Narrow" panose="020B0606020202030204" pitchFamily="34" charset="0"/>
              </a:rPr>
              <a:t>. Anyone with dual coverage up-until December </a:t>
            </a:r>
            <a:r>
              <a:rPr lang="en-US" sz="800" b="1" dirty="0" smtClean="0">
                <a:solidFill>
                  <a:schemeClr val="tx1">
                    <a:lumMod val="50000"/>
                    <a:lumOff val="50000"/>
                  </a:schemeClr>
                </a:solidFill>
                <a:latin typeface="Arial Narrow" panose="020B0606020202030204" pitchFamily="34" charset="0"/>
              </a:rPr>
              <a:t>31, 2015 will </a:t>
            </a:r>
            <a:r>
              <a:rPr lang="en-US" sz="800" b="1" dirty="0">
                <a:solidFill>
                  <a:schemeClr val="tx1">
                    <a:lumMod val="50000"/>
                    <a:lumOff val="50000"/>
                  </a:schemeClr>
                </a:solidFill>
                <a:latin typeface="Arial Narrow" panose="020B0606020202030204" pitchFamily="34" charset="0"/>
              </a:rPr>
              <a:t>be grandfathered in</a:t>
            </a:r>
            <a:r>
              <a:rPr lang="en-US" sz="800" b="1" dirty="0">
                <a:solidFill>
                  <a:schemeClr val="tx1">
                    <a:lumMod val="65000"/>
                    <a:lumOff val="35000"/>
                  </a:schemeClr>
                </a:solidFill>
                <a:latin typeface="Arial Narrow" panose="020B0606020202030204" pitchFamily="34" charset="0"/>
              </a:rPr>
              <a:t>.  </a:t>
            </a:r>
          </a:p>
          <a:p>
            <a:endParaRPr lang="en-US" dirty="0"/>
          </a:p>
        </p:txBody>
      </p:sp>
    </p:spTree>
    <p:extLst>
      <p:ext uri="{BB962C8B-B14F-4D97-AF65-F5344CB8AC3E}">
        <p14:creationId xmlns:p14="http://schemas.microsoft.com/office/powerpoint/2010/main" val="1572298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4</a:t>
            </a:fld>
            <a:endParaRPr lang="en-US" sz="90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383857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14800"/>
            <a:ext cx="36957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497" y="5791200"/>
            <a:ext cx="860431" cy="85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2" y="1614487"/>
            <a:ext cx="3967163" cy="339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2" y="5074593"/>
            <a:ext cx="3281363" cy="114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32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5</a:t>
            </a:fld>
            <a:endParaRPr lang="en-US" sz="90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497" y="5791200"/>
            <a:ext cx="860431" cy="85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1371600"/>
            <a:ext cx="7010400" cy="954107"/>
          </a:xfrm>
          <a:prstGeom prst="rect">
            <a:avLst/>
          </a:prstGeom>
          <a:noFill/>
        </p:spPr>
        <p:txBody>
          <a:bodyPr wrap="square" rtlCol="0">
            <a:spAutoFit/>
          </a:bodyPr>
          <a:lstStyle/>
          <a:p>
            <a:r>
              <a:rPr lang="en-US" sz="2800" dirty="0" smtClean="0">
                <a:latin typeface="Arial Narrow" panose="020B0606020202030204" pitchFamily="34" charset="0"/>
              </a:rPr>
              <a:t>TO ENROLL OR NAME A BENEFICIARY, GO TO:</a:t>
            </a:r>
          </a:p>
          <a:p>
            <a:r>
              <a:rPr lang="en-US" sz="2800" b="1" dirty="0" smtClean="0">
                <a:latin typeface="Arial Narrow" panose="020B0606020202030204" pitchFamily="34" charset="0"/>
              </a:rPr>
              <a:t>LifeBenefits.com/</a:t>
            </a:r>
            <a:r>
              <a:rPr lang="en-US" sz="2800" b="1" dirty="0" err="1" smtClean="0">
                <a:latin typeface="Arial Narrow" panose="020B0606020202030204" pitchFamily="34" charset="0"/>
              </a:rPr>
              <a:t>plandesign</a:t>
            </a:r>
            <a:r>
              <a:rPr lang="en-US" sz="2800" b="1" dirty="0" smtClean="0">
                <a:latin typeface="Arial Narrow" panose="020B0606020202030204" pitchFamily="34" charset="0"/>
              </a:rPr>
              <a:t>/</a:t>
            </a:r>
            <a:r>
              <a:rPr lang="en-US" sz="2800" b="1" dirty="0" err="1" smtClean="0">
                <a:latin typeface="Arial Narrow" panose="020B0606020202030204" pitchFamily="34" charset="0"/>
              </a:rPr>
              <a:t>SONM</a:t>
            </a:r>
            <a:endParaRPr lang="en-US" sz="2800" b="1" dirty="0">
              <a:latin typeface="Arial Narrow" panose="020B060602020203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2392249"/>
            <a:ext cx="4495800" cy="3825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631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6</a:t>
            </a:fld>
            <a:endParaRPr lang="en-US" sz="90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497" y="5791200"/>
            <a:ext cx="860431" cy="85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4136169"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7194" y="1752600"/>
            <a:ext cx="3931209"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034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7</a:t>
            </a:fld>
            <a:endParaRPr lang="en-US" sz="90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497" y="5791200"/>
            <a:ext cx="860431" cy="85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81137" y="4114800"/>
            <a:ext cx="6184976" cy="2893100"/>
          </a:xfrm>
          <a:prstGeom prst="rect">
            <a:avLst/>
          </a:prstGeom>
          <a:noFill/>
        </p:spPr>
        <p:txBody>
          <a:bodyPr wrap="square" rtlCol="0">
            <a:spAutoFit/>
          </a:bodyPr>
          <a:lstStyle/>
          <a:p>
            <a:r>
              <a:rPr lang="en-US" b="1" dirty="0" smtClean="0">
                <a:solidFill>
                  <a:srgbClr val="000000"/>
                </a:solidFill>
                <a:latin typeface="Franklin Gothic Medium" panose="020B0603020102020204" pitchFamily="34" charset="0"/>
                <a:ea typeface="ＭＳ Ｐゴシック" charset="-128"/>
              </a:rPr>
              <a:t> </a:t>
            </a:r>
            <a:r>
              <a:rPr lang="en-US" b="1" dirty="0" smtClean="0">
                <a:solidFill>
                  <a:schemeClr val="accent3"/>
                </a:solidFill>
                <a:latin typeface="Franklin Gothic Medium" panose="020B0603020102020204" pitchFamily="34" charset="0"/>
                <a:ea typeface="ＭＳ Ｐゴシック" charset="-128"/>
              </a:rPr>
              <a:t>To Consider:</a:t>
            </a:r>
          </a:p>
          <a:p>
            <a:endParaRPr lang="en-US" sz="1000" b="1" dirty="0" smtClean="0">
              <a:solidFill>
                <a:schemeClr val="accent3"/>
              </a:solidFill>
              <a:latin typeface="Franklin Gothic Medium" panose="020B0603020102020204" pitchFamily="34" charset="0"/>
              <a:ea typeface="ＭＳ Ｐゴシック" charset="-128"/>
            </a:endParaRPr>
          </a:p>
          <a:p>
            <a:pPr marL="171450" indent="-171450">
              <a:buFont typeface="Arial" panose="020B0604020202020204" pitchFamily="34" charset="0"/>
              <a:buChar char="•"/>
            </a:pPr>
            <a:r>
              <a:rPr lang="en-US" sz="1600" dirty="0" smtClean="0">
                <a:latin typeface="Arial Narrow" panose="020B0606020202030204" pitchFamily="34" charset="0"/>
                <a:ea typeface="ＭＳ Ｐゴシック" charset="-128"/>
              </a:rPr>
              <a:t>If </a:t>
            </a:r>
            <a:r>
              <a:rPr lang="en-US" sz="1600" dirty="0">
                <a:latin typeface="Arial Narrow" panose="020B0606020202030204" pitchFamily="34" charset="0"/>
                <a:ea typeface="ＭＳ Ｐゴシック" charset="-128"/>
              </a:rPr>
              <a:t>you </a:t>
            </a:r>
            <a:r>
              <a:rPr lang="en-US" sz="1600" dirty="0" smtClean="0">
                <a:latin typeface="Arial Narrow" panose="020B0606020202030204" pitchFamily="34" charset="0"/>
                <a:ea typeface="ＭＳ Ｐゴシック" charset="-128"/>
              </a:rPr>
              <a:t>enroll for coverage, but do not enroll in EFT </a:t>
            </a:r>
            <a:r>
              <a:rPr lang="en-US" sz="1600" dirty="0">
                <a:latin typeface="Arial Narrow" panose="020B0606020202030204" pitchFamily="34" charset="0"/>
                <a:ea typeface="ＭＳ Ｐゴシック" charset="-128"/>
              </a:rPr>
              <a:t>you will automatically receive paper </a:t>
            </a:r>
            <a:r>
              <a:rPr lang="en-US" sz="1600" dirty="0" smtClean="0">
                <a:latin typeface="Arial Narrow" panose="020B0606020202030204" pitchFamily="34" charset="0"/>
                <a:ea typeface="ＭＳ Ｐゴシック" charset="-128"/>
              </a:rPr>
              <a:t>invoices</a:t>
            </a:r>
          </a:p>
          <a:p>
            <a:pPr marL="171450" indent="-171450">
              <a:buFont typeface="Arial" panose="020B0604020202020204" pitchFamily="34" charset="0"/>
              <a:buChar char="•"/>
            </a:pPr>
            <a:r>
              <a:rPr lang="en-US" sz="1600" dirty="0" smtClean="0">
                <a:latin typeface="Arial Narrow" panose="020B0606020202030204" pitchFamily="34" charset="0"/>
              </a:rPr>
              <a:t>The EFT </a:t>
            </a:r>
            <a:r>
              <a:rPr lang="en-US" sz="1600" dirty="0">
                <a:latin typeface="Arial Narrow" panose="020B0606020202030204" pitchFamily="34" charset="0"/>
              </a:rPr>
              <a:t>option cannot be activated unless the account has a zero </a:t>
            </a:r>
            <a:r>
              <a:rPr lang="en-US" sz="1600" dirty="0" smtClean="0">
                <a:latin typeface="Arial Narrow" panose="020B0606020202030204" pitchFamily="34" charset="0"/>
              </a:rPr>
              <a:t>balance</a:t>
            </a:r>
            <a:endParaRPr lang="en-US" sz="1600" dirty="0">
              <a:latin typeface="Arial Narrow" panose="020B0606020202030204" pitchFamily="34" charset="0"/>
            </a:endParaRPr>
          </a:p>
          <a:p>
            <a:pPr marL="171450" indent="-171450">
              <a:buFont typeface="Arial" panose="020B0604020202020204" pitchFamily="34" charset="0"/>
              <a:buChar char="•"/>
            </a:pPr>
            <a:r>
              <a:rPr lang="en-US" sz="1600" dirty="0" smtClean="0">
                <a:latin typeface="Arial Narrow" panose="020B0606020202030204" pitchFamily="34" charset="0"/>
                <a:ea typeface="ＭＳ Ｐゴシック" charset="-128"/>
              </a:rPr>
              <a:t>If you enrolled in EFT last year, it will continue into 2018</a:t>
            </a:r>
          </a:p>
          <a:p>
            <a:pPr marL="171450" indent="-171450">
              <a:buFont typeface="Arial" panose="020B0604020202020204" pitchFamily="34" charset="0"/>
              <a:buChar char="•"/>
            </a:pPr>
            <a:r>
              <a:rPr lang="en-US" sz="1600" dirty="0" smtClean="0">
                <a:latin typeface="Arial Narrow" panose="020B0606020202030204" pitchFamily="34" charset="0"/>
                <a:ea typeface="ＭＳ Ｐゴシック" charset="-128"/>
              </a:rPr>
              <a:t>Each </a:t>
            </a:r>
            <a:r>
              <a:rPr lang="en-US" sz="1600" dirty="0">
                <a:latin typeface="Arial Narrow" panose="020B0606020202030204" pitchFamily="34" charset="0"/>
                <a:ea typeface="ＭＳ Ｐゴシック" charset="-128"/>
              </a:rPr>
              <a:t>paper </a:t>
            </a:r>
            <a:r>
              <a:rPr lang="en-US" sz="1600" dirty="0" smtClean="0">
                <a:latin typeface="Arial Narrow" panose="020B0606020202030204" pitchFamily="34" charset="0"/>
                <a:ea typeface="ＭＳ Ｐゴシック" charset="-128"/>
              </a:rPr>
              <a:t>bill </a:t>
            </a:r>
            <a:r>
              <a:rPr lang="en-US" sz="1600" dirty="0">
                <a:latin typeface="Arial Narrow" panose="020B0606020202030204" pitchFamily="34" charset="0"/>
                <a:ea typeface="ＭＳ Ｐゴシック" charset="-128"/>
              </a:rPr>
              <a:t>has a $2.00 administrative </a:t>
            </a:r>
            <a:r>
              <a:rPr lang="en-US" sz="1600" dirty="0" smtClean="0">
                <a:latin typeface="Arial Narrow" panose="020B0606020202030204" pitchFamily="34" charset="0"/>
                <a:ea typeface="ＭＳ Ｐゴシック" charset="-128"/>
              </a:rPr>
              <a:t>fee</a:t>
            </a:r>
          </a:p>
          <a:p>
            <a:pPr marL="171450" indent="-171450">
              <a:buFont typeface="Arial" panose="020B0604020202020204" pitchFamily="34" charset="0"/>
              <a:buChar char="•"/>
            </a:pPr>
            <a:r>
              <a:rPr lang="en-US" sz="1600" dirty="0" smtClean="0">
                <a:latin typeface="Arial Narrow" panose="020B0606020202030204" pitchFamily="34" charset="0"/>
                <a:ea typeface="ＭＳ Ｐゴシック" charset="-128"/>
              </a:rPr>
              <a:t>Paper </a:t>
            </a:r>
            <a:r>
              <a:rPr lang="en-US" sz="1600" dirty="0">
                <a:latin typeface="Arial Narrow" panose="020B0606020202030204" pitchFamily="34" charset="0"/>
                <a:ea typeface="ＭＳ Ｐゴシック" charset="-128"/>
              </a:rPr>
              <a:t>billing does not allow for monthly billing. </a:t>
            </a:r>
            <a:r>
              <a:rPr lang="en-US" sz="1600" dirty="0" smtClean="0">
                <a:latin typeface="Arial Narrow" panose="020B0606020202030204" pitchFamily="34" charset="0"/>
                <a:ea typeface="ＭＳ Ｐゴシック" charset="-128"/>
              </a:rPr>
              <a:t>Paper </a:t>
            </a:r>
            <a:r>
              <a:rPr lang="en-US" sz="1600" dirty="0">
                <a:latin typeface="Arial Narrow" panose="020B0606020202030204" pitchFamily="34" charset="0"/>
                <a:ea typeface="ＭＳ Ｐゴシック" charset="-128"/>
              </a:rPr>
              <a:t>invoices can be sent </a:t>
            </a:r>
            <a:r>
              <a:rPr lang="en-US" sz="1600" b="1" dirty="0" smtClean="0">
                <a:latin typeface="Arial Narrow" panose="020B0606020202030204" pitchFamily="34" charset="0"/>
                <a:ea typeface="ＭＳ Ｐゴシック" charset="-128"/>
              </a:rPr>
              <a:t>quarterly </a:t>
            </a:r>
            <a:r>
              <a:rPr lang="en-US" sz="1600" dirty="0" smtClean="0">
                <a:latin typeface="Arial Narrow" panose="020B0606020202030204" pitchFamily="34" charset="0"/>
                <a:ea typeface="ＭＳ Ｐゴシック" charset="-128"/>
              </a:rPr>
              <a:t>and </a:t>
            </a:r>
            <a:r>
              <a:rPr lang="en-US" sz="1600" b="1" dirty="0">
                <a:latin typeface="Arial Narrow" panose="020B0606020202030204" pitchFamily="34" charset="0"/>
                <a:ea typeface="ＭＳ Ｐゴシック" charset="-128"/>
              </a:rPr>
              <a:t>semi- </a:t>
            </a:r>
            <a:r>
              <a:rPr lang="en-US" sz="1600" b="1" dirty="0" smtClean="0">
                <a:latin typeface="Arial Narrow" panose="020B0606020202030204" pitchFamily="34" charset="0"/>
                <a:ea typeface="ＭＳ Ｐゴシック" charset="-128"/>
              </a:rPr>
              <a:t>annually</a:t>
            </a:r>
            <a:endParaRPr lang="en-US" sz="1600" dirty="0">
              <a:latin typeface="Arial Narrow" panose="020B0606020202030204" pitchFamily="34" charset="0"/>
              <a:ea typeface="ＭＳ Ｐゴシック" charset="-128"/>
            </a:endParaRPr>
          </a:p>
          <a:p>
            <a:endParaRPr lang="en-US" sz="1200" dirty="0">
              <a:latin typeface="Franklin Gothic Book" panose="020B0503020102020204" pitchFamily="34" charset="0"/>
              <a:ea typeface="ＭＳ Ｐゴシック" charset="-128"/>
            </a:endParaRP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137" y="838200"/>
            <a:ext cx="62388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51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8</a:t>
            </a:fld>
            <a:endParaRPr lang="en-US" sz="9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620125" cy="5259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076497" y="5791200"/>
            <a:ext cx="860431" cy="85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341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9</a:t>
            </a:fld>
            <a:endParaRPr lang="en-US" sz="9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91" y="1097286"/>
            <a:ext cx="2187309" cy="545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76326"/>
            <a:ext cx="2165855" cy="547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076326"/>
            <a:ext cx="2167153" cy="547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76326"/>
            <a:ext cx="2180837" cy="547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391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rt- Convert Pre-Retiree Slides">
  <a:themeElements>
    <a:clrScheme name="new ppt colors">
      <a:dk1>
        <a:srgbClr val="000000"/>
      </a:dk1>
      <a:lt1>
        <a:srgbClr val="FFFFFF"/>
      </a:lt1>
      <a:dk2>
        <a:srgbClr val="F0AF13"/>
      </a:dk2>
      <a:lt2>
        <a:srgbClr val="F0AF13"/>
      </a:lt2>
      <a:accent1>
        <a:srgbClr val="F0AF13"/>
      </a:accent1>
      <a:accent2>
        <a:srgbClr val="4988A4"/>
      </a:accent2>
      <a:accent3>
        <a:srgbClr val="D67D41"/>
      </a:accent3>
      <a:accent4>
        <a:srgbClr val="7F7F7F"/>
      </a:accent4>
      <a:accent5>
        <a:srgbClr val="83613A"/>
      </a:accent5>
      <a:accent6>
        <a:srgbClr val="D56C3F"/>
      </a:accent6>
      <a:hlink>
        <a:srgbClr val="0E7496"/>
      </a:hlink>
      <a:folHlink>
        <a:srgbClr val="711C81"/>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Port- Convert Pre-Retiree Slides</Template>
  <TotalTime>1567</TotalTime>
  <Words>1498</Words>
  <Application>Microsoft Office PowerPoint</Application>
  <PresentationFormat>On-screen Show (4:3)</PresentationFormat>
  <Paragraphs>105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Port- Convert Pre-Retiree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Securian Financial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THEIR FUTURE</dc:title>
  <dc:creator>Emma E. Thomas</dc:creator>
  <cp:lastModifiedBy>Jasso, Carmella</cp:lastModifiedBy>
  <cp:revision>61</cp:revision>
  <cp:lastPrinted>2014-12-22T18:35:14Z</cp:lastPrinted>
  <dcterms:created xsi:type="dcterms:W3CDTF">2015-07-29T19:44:32Z</dcterms:created>
  <dcterms:modified xsi:type="dcterms:W3CDTF">2017-10-02T16:51:52Z</dcterms:modified>
</cp:coreProperties>
</file>